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308" r:id="rId2"/>
    <p:sldId id="313" r:id="rId3"/>
    <p:sldId id="316" r:id="rId4"/>
    <p:sldId id="307" r:id="rId5"/>
    <p:sldId id="257" r:id="rId6"/>
    <p:sldId id="283" r:id="rId7"/>
    <p:sldId id="259" r:id="rId8"/>
    <p:sldId id="393" r:id="rId9"/>
    <p:sldId id="312" r:id="rId10"/>
    <p:sldId id="311" r:id="rId11"/>
    <p:sldId id="314" r:id="rId12"/>
    <p:sldId id="315" r:id="rId13"/>
    <p:sldId id="317" r:id="rId14"/>
    <p:sldId id="309" r:id="rId15"/>
    <p:sldId id="396" r:id="rId16"/>
    <p:sldId id="395" r:id="rId17"/>
    <p:sldId id="275" r:id="rId18"/>
    <p:sldId id="276" r:id="rId19"/>
    <p:sldId id="277" r:id="rId20"/>
    <p:sldId id="278"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3FE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569"/>
    <p:restoredTop sz="84864"/>
  </p:normalViewPr>
  <p:slideViewPr>
    <p:cSldViewPr snapToGrid="0" snapToObjects="1">
      <p:cViewPr varScale="1">
        <p:scale>
          <a:sx n="80" d="100"/>
          <a:sy n="80" d="100"/>
        </p:scale>
        <p:origin x="1624" y="184"/>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78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1.tiff>
</file>

<file path=ppt/media/image12.png>
</file>

<file path=ppt/media/image13.tiff>
</file>

<file path=ppt/media/image15.png>
</file>

<file path=ppt/media/image16.jpeg>
</file>

<file path=ppt/media/image17.jpeg>
</file>

<file path=ppt/media/image2.png>
</file>

<file path=ppt/media/image3.png>
</file>

<file path=ppt/media/image4.png>
</file>

<file path=ppt/media/image5.tiff>
</file>

<file path=ppt/media/image6.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33AFAE6-36D8-BA4C-ACBA-A4B6417FFE4D}" type="datetimeFigureOut">
              <a:rPr lang="en-US" smtClean="0"/>
              <a:t>4/8/20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988FC20-D8A8-854A-BC9D-E77178173F00}" type="slidenum">
              <a:rPr lang="en-US" smtClean="0"/>
              <a:t>‹#›</a:t>
            </a:fld>
            <a:endParaRPr lang="en-US"/>
          </a:p>
        </p:txBody>
      </p:sp>
    </p:spTree>
    <p:extLst>
      <p:ext uri="{BB962C8B-B14F-4D97-AF65-F5344CB8AC3E}">
        <p14:creationId xmlns:p14="http://schemas.microsoft.com/office/powerpoint/2010/main" val="38627123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Rot="1" noChangeAspect="1" noChangeArrowheads="1"/>
          </p:cNvSpPr>
          <p:nvPr>
            <p:ph type="sldImg"/>
          </p:nvPr>
        </p:nvSpPr>
        <p:spPr>
          <a:xfrm>
            <a:off x="1144588" y="685800"/>
            <a:ext cx="4570412" cy="3429000"/>
          </a:xfrm>
          <a:solidFill>
            <a:srgbClr val="FFFFFF"/>
          </a:solidFill>
          <a:ln/>
        </p:spPr>
      </p:sp>
      <p:sp>
        <p:nvSpPr>
          <p:cNvPr id="17412" name="Rectangle 3"/>
          <p:cNvSpPr>
            <a:spLocks noGrp="1" noChangeArrowheads="1"/>
          </p:cNvSpPr>
          <p:nvPr>
            <p:ph type="body" idx="1"/>
          </p:nvPr>
        </p:nvSpPr>
        <p:spPr>
          <a:xfrm>
            <a:off x="685800" y="4343400"/>
            <a:ext cx="5486400" cy="4114800"/>
          </a:xfrm>
          <a:solidFill>
            <a:srgbClr val="FFFFFF"/>
          </a:solidFill>
          <a:ln>
            <a:solidFill>
              <a:srgbClr val="000000"/>
            </a:solidFill>
            <a:miter lim="800000"/>
            <a:headEnd/>
            <a:tailEnd/>
          </a:ln>
        </p:spPr>
        <p:txBody>
          <a:bodyPr/>
          <a:lstStyle/>
          <a:p>
            <a:pPr eaLnBrk="1" hangingPunct="1"/>
            <a:endParaRPr lang="en-US">
              <a:latin typeface="Arial" pitchFamily="-52" charset="0"/>
              <a:ea typeface="ＭＳ Ｐゴシック" pitchFamily="-52" charset="-128"/>
            </a:endParaRPr>
          </a:p>
        </p:txBody>
      </p:sp>
      <p:sp>
        <p:nvSpPr>
          <p:cNvPr id="2" name="Date Placeholder 1"/>
          <p:cNvSpPr>
            <a:spLocks noGrp="1"/>
          </p:cNvSpPr>
          <p:nvPr>
            <p:ph type="dt" idx="10"/>
          </p:nvPr>
        </p:nvSpPr>
        <p:spPr/>
        <p:txBody>
          <a:bodyPr/>
          <a:lstStyle/>
          <a:p>
            <a:r>
              <a:rPr lang="en-GB"/>
              <a:t>Module 4: Mapping Short Reads</a:t>
            </a:r>
            <a:endParaRPr lang="en-US"/>
          </a:p>
        </p:txBody>
      </p:sp>
    </p:spTree>
    <p:extLst>
      <p:ext uri="{BB962C8B-B14F-4D97-AF65-F5344CB8AC3E}">
        <p14:creationId xmlns:p14="http://schemas.microsoft.com/office/powerpoint/2010/main" val="3999390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BA59AD9-F209-1845-B1F1-AE7AB6A1240A}" type="slidenum">
              <a:rPr lang="en-US" sz="1200"/>
              <a:pPr/>
              <a:t>4</a:t>
            </a:fld>
            <a:endParaRPr lang="en-US" sz="1200"/>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Arial" charset="0"/>
              <a:ea typeface="ヒラギノ角ゴ Pro W3" charset="0"/>
              <a:cs typeface="ヒラギノ角ゴ Pro W3"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miter lim="800000"/>
            <a:headEnd/>
            <a:tailEnd/>
          </a:ln>
        </p:spPr>
        <p:txBody>
          <a:bodyPr/>
          <a:lstStyle/>
          <a:p>
            <a:fld id="{89D81EA2-AC62-422A-B3D4-009FDCC70DD2}" type="slidenum">
              <a:rPr lang="en-US"/>
              <a:pPr/>
              <a:t>8</a:t>
            </a:fld>
            <a:endParaRPr lang="en-US"/>
          </a:p>
        </p:txBody>
      </p:sp>
      <p:sp>
        <p:nvSpPr>
          <p:cNvPr id="17411" name="Rectangle 2"/>
          <p:cNvSpPr>
            <a:spLocks noGrp="1" noRot="1" noChangeAspect="1" noChangeArrowheads="1"/>
          </p:cNvSpPr>
          <p:nvPr>
            <p:ph type="sldImg"/>
          </p:nvPr>
        </p:nvSpPr>
        <p:spPr>
          <a:xfrm>
            <a:off x="1144588" y="685800"/>
            <a:ext cx="4570412" cy="3429000"/>
          </a:xfrm>
          <a:solidFill>
            <a:srgbClr val="FFFFFF"/>
          </a:solidFill>
          <a:ln/>
        </p:spPr>
      </p:sp>
      <p:sp>
        <p:nvSpPr>
          <p:cNvPr id="17412" name="Rectangle 3"/>
          <p:cNvSpPr>
            <a:spLocks noGrp="1" noChangeArrowheads="1"/>
          </p:cNvSpPr>
          <p:nvPr>
            <p:ph type="body" idx="1"/>
          </p:nvPr>
        </p:nvSpPr>
        <p:spPr>
          <a:xfrm>
            <a:off x="685800" y="4343400"/>
            <a:ext cx="5486400" cy="4114800"/>
          </a:xfrm>
          <a:solidFill>
            <a:srgbClr val="FFFFFF"/>
          </a:solidFill>
          <a:ln>
            <a:solidFill>
              <a:srgbClr val="000000"/>
            </a:solidFill>
            <a:miter lim="800000"/>
            <a:headEnd/>
            <a:tailEnd/>
          </a:ln>
        </p:spPr>
        <p:txBody>
          <a:bodyPr/>
          <a:lstStyle/>
          <a:p>
            <a:pPr eaLnBrk="1" hangingPunct="1"/>
            <a:endParaRPr lang="en-US">
              <a:latin typeface="Arial" pitchFamily="-52" charset="0"/>
              <a:ea typeface="ＭＳ Ｐゴシック" pitchFamily="-52" charset="-128"/>
            </a:endParaRPr>
          </a:p>
        </p:txBody>
      </p:sp>
    </p:spTree>
    <p:extLst>
      <p:ext uri="{BB962C8B-B14F-4D97-AF65-F5344CB8AC3E}">
        <p14:creationId xmlns:p14="http://schemas.microsoft.com/office/powerpoint/2010/main" val="1671734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3B4C34-D922-5D47-ACD3-D8B8F6EA75EA}" type="slidenum">
              <a:rPr lang="en-US"/>
              <a:pPr/>
              <a:t>17</a:t>
            </a:fld>
            <a:endParaRPr lang="en-US"/>
          </a:p>
        </p:txBody>
      </p:sp>
      <p:sp>
        <p:nvSpPr>
          <p:cNvPr id="2560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560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normAutofit fontScale="92500" lnSpcReduction="10000"/>
          </a:bodyPr>
          <a:lstStyle/>
          <a:p>
            <a:r>
              <a:rPr lang="en-US"/>
              <a:t> *  Editorial</a:t>
            </a:r>
          </a:p>
          <a:p>
            <a:endParaRPr lang="en-US"/>
          </a:p>
          <a:p>
            <a:r>
              <a:rPr lang="en-US"/>
              <a:t>A new genetic variant of Chlamydia trachomatis</a:t>
            </a:r>
          </a:p>
          <a:p>
            <a:endParaRPr lang="en-US"/>
          </a:p>
          <a:p>
            <a:r>
              <a:rPr lang="en-US"/>
              <a:t>   1. Björn Herrmann</a:t>
            </a:r>
          </a:p>
          <a:p>
            <a:endParaRPr lang="en-US"/>
          </a:p>
          <a:p>
            <a:r>
              <a:rPr lang="en-US"/>
              <a:t>   1. Correspondence to:  Björn Herrmann  Department of Clinical Microbiology, Uppsala University Hospital, S-751 85 Uppsala, Sweden; bjorn.herrmann@medsci.uu.se</a:t>
            </a:r>
          </a:p>
          <a:p>
            <a:endParaRPr lang="en-US"/>
          </a:p>
          <a:p>
            <a:r>
              <a:rPr lang="en-US"/>
              <a:t>    * Chlamydia trachomatis</a:t>
            </a:r>
          </a:p>
          <a:p>
            <a:r>
              <a:rPr lang="en-US"/>
              <a:t>    * Sweden</a:t>
            </a:r>
          </a:p>
          <a:p>
            <a:endParaRPr lang="en-US"/>
          </a:p>
          <a:p>
            <a:r>
              <a:rPr lang="en-US"/>
              <a:t>A thrilling story in Sweden, with global impact</a:t>
            </a:r>
          </a:p>
          <a:p>
            <a:endParaRPr lang="en-US"/>
          </a:p>
          <a:p>
            <a:r>
              <a:rPr lang="en-US"/>
              <a:t>A new variant of Chlamydia trachomatis was discovered in Sweden in 2006. This variant contains a mutant sequence that cannot be detected with either the Abbott m2000 (Abbott Diagnostics, Chicago, IL, USA) or Cobas Amplicor/TaqMan48 (Roche Diagnostics, Basel, Switzerland) systems. 1 The first description reported that the new variant constituted 13% of all detected chlamydia infections (from mid-September to October 2006) in the county of Halland (south west of Sweden). It soon became apparent that the proportion was higher and that the new variant had spread widely in Sweden. We now know that in the counties that have used the Abbott or Roche test systems during the past year or so the new variant accounts for 20% to 65% of all detected chlamydia cases. In local areas, as many as 78% of all cases have been found to have the mutation (Britta Loré, personal communication).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E61AA6-5318-B94B-AA0E-C6932323A470}" type="slidenum">
              <a:rPr lang="en-US"/>
              <a:pPr/>
              <a:t>18</a:t>
            </a:fld>
            <a:endParaRPr lang="en-US"/>
          </a:p>
        </p:txBody>
      </p:sp>
      <p:sp>
        <p:nvSpPr>
          <p:cNvPr id="25805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5805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normAutofit fontScale="92500" lnSpcReduction="10000"/>
          </a:bodyPr>
          <a:lstStyle/>
          <a:p>
            <a:r>
              <a:rPr lang="en-US"/>
              <a:t> *  Editorial</a:t>
            </a:r>
          </a:p>
          <a:p>
            <a:endParaRPr lang="en-US"/>
          </a:p>
          <a:p>
            <a:r>
              <a:rPr lang="en-US"/>
              <a:t>A new genetic variant of Chlamydia trachomatis</a:t>
            </a:r>
          </a:p>
          <a:p>
            <a:endParaRPr lang="en-US"/>
          </a:p>
          <a:p>
            <a:r>
              <a:rPr lang="en-US"/>
              <a:t>   1. Björn Herrmann</a:t>
            </a:r>
          </a:p>
          <a:p>
            <a:endParaRPr lang="en-US"/>
          </a:p>
          <a:p>
            <a:r>
              <a:rPr lang="en-US"/>
              <a:t>   1. Correspondence to:  Björn Herrmann  Department of Clinical Microbiology, Uppsala University Hospital, S-751 85 Uppsala, Sweden; bjorn.herrmann@medsci.uu.se</a:t>
            </a:r>
          </a:p>
          <a:p>
            <a:endParaRPr lang="en-US"/>
          </a:p>
          <a:p>
            <a:r>
              <a:rPr lang="en-US"/>
              <a:t>    * Chlamydia trachomatis</a:t>
            </a:r>
          </a:p>
          <a:p>
            <a:r>
              <a:rPr lang="en-US"/>
              <a:t>    * Sweden</a:t>
            </a:r>
          </a:p>
          <a:p>
            <a:endParaRPr lang="en-US"/>
          </a:p>
          <a:p>
            <a:r>
              <a:rPr lang="en-US"/>
              <a:t>A thrilling story in Sweden, with global impact</a:t>
            </a:r>
          </a:p>
          <a:p>
            <a:endParaRPr lang="en-US"/>
          </a:p>
          <a:p>
            <a:r>
              <a:rPr lang="en-US"/>
              <a:t>A new variant of Chlamydia trachomatis was discovered in Sweden in 2006. This variant contains a mutant sequence that cannot be detected with either the Abbott m2000 (Abbott Diagnostics, Chicago, IL, USA) or Cobas Amplicor/TaqMan48 (Roche Diagnostics, Basel, Switzerland) systems. 1 The first description reported that the new variant constituted 13% of all detected chlamydia infections (from mid-September to October 2006) in the county of Halland (south west of Sweden). It soon became apparent that the proportion was higher and that the new variant had spread widely in Sweden. We now know that in the counties that have used the Abbott or Roche test systems during the past year or so the new variant accounts for 20% to 65% of all detected chlamydia cases. In local areas, as many as 78% of all cases have been found to have the mutation (Britta Loré, personal communication).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AEE2512-FAAA-1640-81E7-E143C1EAFE7E}" type="slidenum">
              <a:rPr lang="en-US"/>
              <a:pPr/>
              <a:t>19</a:t>
            </a:fld>
            <a:endParaRPr lang="en-US"/>
          </a:p>
        </p:txBody>
      </p:sp>
      <p:sp>
        <p:nvSpPr>
          <p:cNvPr id="26009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6009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CB1368-8F67-ED48-9A75-DFF7C082BA50}" type="slidenum">
              <a:rPr lang="en-US"/>
              <a:pPr/>
              <a:t>20</a:t>
            </a:fld>
            <a:endParaRPr lang="en-US"/>
          </a:p>
        </p:txBody>
      </p:sp>
      <p:sp>
        <p:nvSpPr>
          <p:cNvPr id="26419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6419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7705609-35E7-224E-AECC-5C60C27DA152}"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5609-35E7-224E-AECC-5C60C27DA152}"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5609-35E7-224E-AECC-5C60C27DA152}"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5609-35E7-224E-AECC-5C60C27DA152}"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705609-35E7-224E-AECC-5C60C27DA152}"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7705609-35E7-224E-AECC-5C60C27DA152}" type="datetimeFigureOut">
              <a:rPr lang="en-US" smtClean="0"/>
              <a:t>4/8/20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7705609-35E7-224E-AECC-5C60C27DA152}" type="datetimeFigureOut">
              <a:rPr lang="en-US" smtClean="0"/>
              <a:t>4/8/20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7705609-35E7-224E-AECC-5C60C27DA152}" type="datetimeFigureOut">
              <a:rPr lang="en-US" smtClean="0"/>
              <a:t>4/8/20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705609-35E7-224E-AECC-5C60C27DA152}" type="datetimeFigureOut">
              <a:rPr lang="en-US" smtClean="0"/>
              <a:t>4/8/20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705609-35E7-224E-AECC-5C60C27DA152}" type="datetimeFigureOut">
              <a:rPr lang="en-US" smtClean="0"/>
              <a:t>4/8/20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705609-35E7-224E-AECC-5C60C27DA152}" type="datetimeFigureOut">
              <a:rPr lang="en-US" smtClean="0"/>
              <a:t>4/8/20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3CE794-D8A2-A044-AF57-928F9E3009A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705609-35E7-224E-AECC-5C60C27DA152}" type="datetimeFigureOut">
              <a:rPr lang="en-US" smtClean="0"/>
              <a:t>4/8/20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3CE794-D8A2-A044-AF57-928F9E3009A6}"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ctrTitle"/>
          </p:nvPr>
        </p:nvSpPr>
        <p:spPr>
          <a:xfrm>
            <a:off x="685800" y="1836738"/>
            <a:ext cx="7772400" cy="3446462"/>
          </a:xfrm>
        </p:spPr>
        <p:txBody>
          <a:bodyPr>
            <a:normAutofit/>
          </a:bodyPr>
          <a:lstStyle/>
          <a:p>
            <a:r>
              <a:rPr lang="en-GB" altLang="en-US" b="1" dirty="0">
                <a:ea typeface="ヒラギノ角ゴ Pro W3" charset="-128"/>
              </a:rPr>
              <a:t>Module 4</a:t>
            </a:r>
            <a:br>
              <a:rPr lang="en-GB" altLang="en-US" b="1" dirty="0">
                <a:ea typeface="ヒラギノ角ゴ Pro W3" charset="-128"/>
              </a:rPr>
            </a:br>
            <a:br>
              <a:rPr lang="en-GB" altLang="en-US" b="1" dirty="0">
                <a:ea typeface="ヒラギノ角ゴ Pro W3" charset="-128"/>
              </a:rPr>
            </a:br>
            <a:r>
              <a:rPr lang="en-GB" altLang="en-US" b="1" dirty="0">
                <a:ea typeface="ヒラギノ角ゴ Pro W3" charset="-128"/>
              </a:rPr>
              <a:t>Mapping short reads</a:t>
            </a:r>
            <a:endParaRPr lang="en-US" altLang="en-US" sz="3600" b="1" dirty="0">
              <a:ea typeface="ヒラギノ角ゴ Pro W3" charset="-128"/>
            </a:endParaRPr>
          </a:p>
        </p:txBody>
      </p:sp>
    </p:spTree>
    <p:extLst>
      <p:ext uri="{BB962C8B-B14F-4D97-AF65-F5344CB8AC3E}">
        <p14:creationId xmlns:p14="http://schemas.microsoft.com/office/powerpoint/2010/main" val="1899513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32D919-A980-6B45-B081-3548BE83A267}"/>
              </a:ext>
            </a:extLst>
          </p:cNvPr>
          <p:cNvPicPr/>
          <p:nvPr/>
        </p:nvPicPr>
        <p:blipFill>
          <a:blip r:embed="rId2"/>
          <a:stretch>
            <a:fillRect/>
          </a:stretch>
        </p:blipFill>
        <p:spPr>
          <a:xfrm>
            <a:off x="1757363" y="4086540"/>
            <a:ext cx="5943600" cy="2399665"/>
          </a:xfrm>
          <a:prstGeom prst="rect">
            <a:avLst/>
          </a:prstGeom>
        </p:spPr>
      </p:pic>
      <p:pic>
        <p:nvPicPr>
          <p:cNvPr id="3" name="Picture 2">
            <a:extLst>
              <a:ext uri="{FF2B5EF4-FFF2-40B4-BE49-F238E27FC236}">
                <a16:creationId xmlns:a16="http://schemas.microsoft.com/office/drawing/2014/main" id="{5E77A228-4EC7-124B-90BF-82FCA677CC91}"/>
              </a:ext>
            </a:extLst>
          </p:cNvPr>
          <p:cNvPicPr/>
          <p:nvPr/>
        </p:nvPicPr>
        <p:blipFill>
          <a:blip r:embed="rId3"/>
          <a:stretch>
            <a:fillRect/>
          </a:stretch>
        </p:blipFill>
        <p:spPr>
          <a:xfrm>
            <a:off x="1871663" y="328615"/>
            <a:ext cx="5943600" cy="4039235"/>
          </a:xfrm>
          <a:prstGeom prst="rect">
            <a:avLst/>
          </a:prstGeom>
        </p:spPr>
      </p:pic>
      <p:sp>
        <p:nvSpPr>
          <p:cNvPr id="4" name="TextBox 3">
            <a:extLst>
              <a:ext uri="{FF2B5EF4-FFF2-40B4-BE49-F238E27FC236}">
                <a16:creationId xmlns:a16="http://schemas.microsoft.com/office/drawing/2014/main" id="{AA9FE4ED-0F37-9049-AE2A-D3F2A474B4E9}"/>
              </a:ext>
            </a:extLst>
          </p:cNvPr>
          <p:cNvSpPr txBox="1"/>
          <p:nvPr/>
        </p:nvSpPr>
        <p:spPr>
          <a:xfrm>
            <a:off x="2734271" y="171453"/>
            <a:ext cx="4467441" cy="646331"/>
          </a:xfrm>
          <a:prstGeom prst="rect">
            <a:avLst/>
          </a:prstGeom>
          <a:noFill/>
        </p:spPr>
        <p:txBody>
          <a:bodyPr wrap="none" rtlCol="0">
            <a:spAutoFit/>
          </a:bodyPr>
          <a:lstStyle/>
          <a:p>
            <a:r>
              <a:rPr lang="en-US" sz="3600" dirty="0"/>
              <a:t>Copy number variation</a:t>
            </a:r>
          </a:p>
        </p:txBody>
      </p:sp>
    </p:spTree>
    <p:extLst>
      <p:ext uri="{BB962C8B-B14F-4D97-AF65-F5344CB8AC3E}">
        <p14:creationId xmlns:p14="http://schemas.microsoft.com/office/powerpoint/2010/main" val="7071179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7797D8-9386-6347-BB08-3D0FA0953F9D}"/>
              </a:ext>
            </a:extLst>
          </p:cNvPr>
          <p:cNvPicPr>
            <a:picLocks noChangeAspect="1"/>
          </p:cNvPicPr>
          <p:nvPr/>
        </p:nvPicPr>
        <p:blipFill>
          <a:blip r:embed="rId2"/>
          <a:stretch>
            <a:fillRect/>
          </a:stretch>
        </p:blipFill>
        <p:spPr>
          <a:xfrm>
            <a:off x="506185" y="0"/>
            <a:ext cx="8131629" cy="6858000"/>
          </a:xfrm>
          <a:prstGeom prst="rect">
            <a:avLst/>
          </a:prstGeom>
        </p:spPr>
      </p:pic>
      <p:sp>
        <p:nvSpPr>
          <p:cNvPr id="3" name="Rectangle 2">
            <a:extLst>
              <a:ext uri="{FF2B5EF4-FFF2-40B4-BE49-F238E27FC236}">
                <a16:creationId xmlns:a16="http://schemas.microsoft.com/office/drawing/2014/main" id="{C17035CE-75EA-F842-AA47-A8FC2F5544A2}"/>
              </a:ext>
            </a:extLst>
          </p:cNvPr>
          <p:cNvSpPr/>
          <p:nvPr/>
        </p:nvSpPr>
        <p:spPr>
          <a:xfrm>
            <a:off x="6551112" y="6596390"/>
            <a:ext cx="2592888" cy="261610"/>
          </a:xfrm>
          <a:prstGeom prst="rect">
            <a:avLst/>
          </a:prstGeom>
        </p:spPr>
        <p:txBody>
          <a:bodyPr wrap="square">
            <a:spAutoFit/>
          </a:bodyPr>
          <a:lstStyle/>
          <a:p>
            <a:r>
              <a:rPr lang="en-US" sz="1100" dirty="0">
                <a:solidFill>
                  <a:schemeClr val="bg1">
                    <a:lumMod val="50000"/>
                  </a:schemeClr>
                </a:solidFill>
              </a:rPr>
              <a:t>https://</a:t>
            </a:r>
            <a:r>
              <a:rPr lang="en-US" sz="1100" dirty="0" err="1">
                <a:solidFill>
                  <a:schemeClr val="bg1">
                    <a:lumMod val="50000"/>
                  </a:schemeClr>
                </a:solidFill>
              </a:rPr>
              <a:t>www.ebi.ac.uk</a:t>
            </a:r>
            <a:r>
              <a:rPr lang="en-US" sz="1100" dirty="0">
                <a:solidFill>
                  <a:schemeClr val="bg1">
                    <a:lumMod val="50000"/>
                  </a:schemeClr>
                </a:solidFill>
              </a:rPr>
              <a:t>/~</a:t>
            </a:r>
            <a:r>
              <a:rPr lang="en-US" sz="1100" dirty="0" err="1">
                <a:solidFill>
                  <a:schemeClr val="bg1">
                    <a:lumMod val="50000"/>
                  </a:schemeClr>
                </a:solidFill>
              </a:rPr>
              <a:t>nf</a:t>
            </a:r>
            <a:r>
              <a:rPr lang="en-US" sz="1100" dirty="0">
                <a:solidFill>
                  <a:schemeClr val="bg1">
                    <a:lumMod val="50000"/>
                  </a:schemeClr>
                </a:solidFill>
              </a:rPr>
              <a:t>/</a:t>
            </a:r>
            <a:r>
              <a:rPr lang="en-US" sz="1100" dirty="0" err="1">
                <a:solidFill>
                  <a:schemeClr val="bg1">
                    <a:lumMod val="50000"/>
                  </a:schemeClr>
                </a:solidFill>
              </a:rPr>
              <a:t>hts_mappers</a:t>
            </a:r>
            <a:endParaRPr lang="en-US" sz="1100" dirty="0">
              <a:solidFill>
                <a:schemeClr val="bg1">
                  <a:lumMod val="50000"/>
                </a:schemeClr>
              </a:solidFill>
            </a:endParaRPr>
          </a:p>
        </p:txBody>
      </p:sp>
      <p:sp>
        <p:nvSpPr>
          <p:cNvPr id="4" name="TextBox 3">
            <a:extLst>
              <a:ext uri="{FF2B5EF4-FFF2-40B4-BE49-F238E27FC236}">
                <a16:creationId xmlns:a16="http://schemas.microsoft.com/office/drawing/2014/main" id="{65FFB552-8878-3544-8D33-F65472140B39}"/>
              </a:ext>
            </a:extLst>
          </p:cNvPr>
          <p:cNvSpPr txBox="1"/>
          <p:nvPr/>
        </p:nvSpPr>
        <p:spPr>
          <a:xfrm>
            <a:off x="228600" y="585788"/>
            <a:ext cx="4764638" cy="1200329"/>
          </a:xfrm>
          <a:prstGeom prst="rect">
            <a:avLst/>
          </a:prstGeom>
          <a:noFill/>
        </p:spPr>
        <p:txBody>
          <a:bodyPr wrap="none" rtlCol="0">
            <a:spAutoFit/>
          </a:bodyPr>
          <a:lstStyle/>
          <a:p>
            <a:pPr algn="ctr"/>
            <a:r>
              <a:rPr lang="en-US" sz="3600" dirty="0"/>
              <a:t>There are lots of options</a:t>
            </a:r>
          </a:p>
          <a:p>
            <a:pPr algn="ctr"/>
            <a:r>
              <a:rPr lang="en-US" sz="3600" dirty="0"/>
              <a:t>for mapping!</a:t>
            </a:r>
          </a:p>
        </p:txBody>
      </p:sp>
    </p:spTree>
    <p:extLst>
      <p:ext uri="{BB962C8B-B14F-4D97-AF65-F5344CB8AC3E}">
        <p14:creationId xmlns:p14="http://schemas.microsoft.com/office/powerpoint/2010/main" val="1013191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2C5F00D-4611-D44F-929E-453D1FCBEB2B}"/>
              </a:ext>
            </a:extLst>
          </p:cNvPr>
          <p:cNvPicPr>
            <a:picLocks noChangeAspect="1"/>
          </p:cNvPicPr>
          <p:nvPr/>
        </p:nvPicPr>
        <p:blipFill>
          <a:blip r:embed="rId2"/>
          <a:stretch>
            <a:fillRect/>
          </a:stretch>
        </p:blipFill>
        <p:spPr>
          <a:xfrm>
            <a:off x="0" y="1013743"/>
            <a:ext cx="9144000" cy="4830514"/>
          </a:xfrm>
          <a:prstGeom prst="rect">
            <a:avLst/>
          </a:prstGeom>
        </p:spPr>
      </p:pic>
      <p:sp>
        <p:nvSpPr>
          <p:cNvPr id="5" name="Rectangle 4">
            <a:extLst>
              <a:ext uri="{FF2B5EF4-FFF2-40B4-BE49-F238E27FC236}">
                <a16:creationId xmlns:a16="http://schemas.microsoft.com/office/drawing/2014/main" id="{948202F3-54C2-0444-8362-E79E356648C5}"/>
              </a:ext>
            </a:extLst>
          </p:cNvPr>
          <p:cNvSpPr/>
          <p:nvPr/>
        </p:nvSpPr>
        <p:spPr>
          <a:xfrm>
            <a:off x="5586608" y="6345870"/>
            <a:ext cx="3169084" cy="307777"/>
          </a:xfrm>
          <a:prstGeom prst="rect">
            <a:avLst/>
          </a:prstGeom>
        </p:spPr>
        <p:txBody>
          <a:bodyPr wrap="square">
            <a:spAutoFit/>
          </a:bodyPr>
          <a:lstStyle/>
          <a:p>
            <a:r>
              <a:rPr lang="en-US" sz="1400" dirty="0">
                <a:solidFill>
                  <a:schemeClr val="bg1">
                    <a:lumMod val="50000"/>
                  </a:schemeClr>
                </a:solidFill>
              </a:rPr>
              <a:t>https://</a:t>
            </a:r>
            <a:r>
              <a:rPr lang="en-US" sz="1400" dirty="0" err="1">
                <a:solidFill>
                  <a:schemeClr val="bg1">
                    <a:lumMod val="50000"/>
                  </a:schemeClr>
                </a:solidFill>
              </a:rPr>
              <a:t>www.ebi.ac.uk</a:t>
            </a:r>
            <a:r>
              <a:rPr lang="en-US" sz="1400" dirty="0">
                <a:solidFill>
                  <a:schemeClr val="bg1">
                    <a:lumMod val="50000"/>
                  </a:schemeClr>
                </a:solidFill>
              </a:rPr>
              <a:t>/~</a:t>
            </a:r>
            <a:r>
              <a:rPr lang="en-US" sz="1400" dirty="0" err="1">
                <a:solidFill>
                  <a:schemeClr val="bg1">
                    <a:lumMod val="50000"/>
                  </a:schemeClr>
                </a:solidFill>
              </a:rPr>
              <a:t>nf</a:t>
            </a:r>
            <a:r>
              <a:rPr lang="en-US" sz="1400" dirty="0">
                <a:solidFill>
                  <a:schemeClr val="bg1">
                    <a:lumMod val="50000"/>
                  </a:schemeClr>
                </a:solidFill>
              </a:rPr>
              <a:t>/</a:t>
            </a:r>
            <a:r>
              <a:rPr lang="en-US" sz="1400" dirty="0" err="1">
                <a:solidFill>
                  <a:schemeClr val="bg1">
                    <a:lumMod val="50000"/>
                  </a:schemeClr>
                </a:solidFill>
              </a:rPr>
              <a:t>hts_mappers</a:t>
            </a:r>
            <a:endParaRPr lang="en-US" sz="1400" dirty="0">
              <a:solidFill>
                <a:schemeClr val="bg1">
                  <a:lumMod val="50000"/>
                </a:schemeClr>
              </a:solidFill>
            </a:endParaRPr>
          </a:p>
        </p:txBody>
      </p:sp>
      <p:sp>
        <p:nvSpPr>
          <p:cNvPr id="6" name="TextBox 5">
            <a:extLst>
              <a:ext uri="{FF2B5EF4-FFF2-40B4-BE49-F238E27FC236}">
                <a16:creationId xmlns:a16="http://schemas.microsoft.com/office/drawing/2014/main" id="{02FB3099-7289-0F44-9079-D15514675EB2}"/>
              </a:ext>
            </a:extLst>
          </p:cNvPr>
          <p:cNvSpPr txBox="1"/>
          <p:nvPr/>
        </p:nvSpPr>
        <p:spPr>
          <a:xfrm>
            <a:off x="1545833" y="136349"/>
            <a:ext cx="7087646" cy="707886"/>
          </a:xfrm>
          <a:prstGeom prst="rect">
            <a:avLst/>
          </a:prstGeom>
          <a:noFill/>
        </p:spPr>
        <p:txBody>
          <a:bodyPr wrap="none" rtlCol="0">
            <a:spAutoFit/>
          </a:bodyPr>
          <a:lstStyle/>
          <a:p>
            <a:r>
              <a:rPr lang="en-US" sz="4000" dirty="0"/>
              <a:t>Comparison of different mappers</a:t>
            </a:r>
          </a:p>
        </p:txBody>
      </p:sp>
    </p:spTree>
    <p:extLst>
      <p:ext uri="{BB962C8B-B14F-4D97-AF65-F5344CB8AC3E}">
        <p14:creationId xmlns:p14="http://schemas.microsoft.com/office/powerpoint/2010/main" val="756736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D407DD1-88C9-8F4D-BD14-3D8843FBD26E}"/>
              </a:ext>
            </a:extLst>
          </p:cNvPr>
          <p:cNvGrpSpPr/>
          <p:nvPr/>
        </p:nvGrpSpPr>
        <p:grpSpPr>
          <a:xfrm>
            <a:off x="1028911" y="1281585"/>
            <a:ext cx="7290336" cy="1384994"/>
            <a:chOff x="885476" y="1263655"/>
            <a:chExt cx="7290336" cy="1384994"/>
          </a:xfrm>
        </p:grpSpPr>
        <p:sp>
          <p:nvSpPr>
            <p:cNvPr id="2" name="TextBox 1">
              <a:extLst>
                <a:ext uri="{FF2B5EF4-FFF2-40B4-BE49-F238E27FC236}">
                  <a16:creationId xmlns:a16="http://schemas.microsoft.com/office/drawing/2014/main" id="{B875AF54-412C-A642-A2E9-D751FF63D24B}"/>
                </a:ext>
              </a:extLst>
            </p:cNvPr>
            <p:cNvSpPr txBox="1"/>
            <p:nvPr/>
          </p:nvSpPr>
          <p:spPr>
            <a:xfrm>
              <a:off x="1261445" y="1263655"/>
              <a:ext cx="970715" cy="646331"/>
            </a:xfrm>
            <a:prstGeom prst="rect">
              <a:avLst/>
            </a:prstGeom>
            <a:noFill/>
          </p:spPr>
          <p:txBody>
            <a:bodyPr wrap="none" rtlCol="0">
              <a:spAutoFit/>
            </a:bodyPr>
            <a:lstStyle/>
            <a:p>
              <a:r>
                <a:rPr lang="en-US" sz="3600" dirty="0"/>
                <a:t>bwa</a:t>
              </a:r>
            </a:p>
          </p:txBody>
        </p:sp>
        <p:sp>
          <p:nvSpPr>
            <p:cNvPr id="3" name="TextBox 2">
              <a:extLst>
                <a:ext uri="{FF2B5EF4-FFF2-40B4-BE49-F238E27FC236}">
                  <a16:creationId xmlns:a16="http://schemas.microsoft.com/office/drawing/2014/main" id="{E9EB8D36-D755-0646-8FA4-C25A1016193F}"/>
                </a:ext>
              </a:extLst>
            </p:cNvPr>
            <p:cNvSpPr txBox="1"/>
            <p:nvPr/>
          </p:nvSpPr>
          <p:spPr>
            <a:xfrm>
              <a:off x="885476" y="2002318"/>
              <a:ext cx="1722651" cy="646331"/>
            </a:xfrm>
            <a:prstGeom prst="rect">
              <a:avLst/>
            </a:prstGeom>
            <a:noFill/>
          </p:spPr>
          <p:txBody>
            <a:bodyPr wrap="none" rtlCol="0">
              <a:spAutoFit/>
            </a:bodyPr>
            <a:lstStyle/>
            <a:p>
              <a:r>
                <a:rPr lang="en-US" sz="3600" dirty="0"/>
                <a:t>bowtie2</a:t>
              </a:r>
            </a:p>
          </p:txBody>
        </p:sp>
        <p:sp>
          <p:nvSpPr>
            <p:cNvPr id="4" name="TextBox 3">
              <a:extLst>
                <a:ext uri="{FF2B5EF4-FFF2-40B4-BE49-F238E27FC236}">
                  <a16:creationId xmlns:a16="http://schemas.microsoft.com/office/drawing/2014/main" id="{7F3603E4-9070-2C40-93AA-6C23C6C20890}"/>
                </a:ext>
              </a:extLst>
            </p:cNvPr>
            <p:cNvSpPr txBox="1"/>
            <p:nvPr/>
          </p:nvSpPr>
          <p:spPr>
            <a:xfrm>
              <a:off x="4536142" y="1571431"/>
              <a:ext cx="3639670" cy="1077218"/>
            </a:xfrm>
            <a:prstGeom prst="rect">
              <a:avLst/>
            </a:prstGeom>
            <a:noFill/>
          </p:spPr>
          <p:txBody>
            <a:bodyPr wrap="square" rtlCol="0">
              <a:spAutoFit/>
            </a:bodyPr>
            <a:lstStyle/>
            <a:p>
              <a:pPr algn="ctr"/>
              <a:r>
                <a:rPr lang="en-US" sz="3200" dirty="0"/>
                <a:t>Fast, sensitive and easy to use!</a:t>
              </a:r>
            </a:p>
          </p:txBody>
        </p:sp>
        <p:cxnSp>
          <p:nvCxnSpPr>
            <p:cNvPr id="6" name="Straight Arrow Connector 5">
              <a:extLst>
                <a:ext uri="{FF2B5EF4-FFF2-40B4-BE49-F238E27FC236}">
                  <a16:creationId xmlns:a16="http://schemas.microsoft.com/office/drawing/2014/main" id="{EF1EC6C3-D35D-124E-8D43-413A6FB3ADE3}"/>
                </a:ext>
              </a:extLst>
            </p:cNvPr>
            <p:cNvCxnSpPr>
              <a:cxnSpLocks/>
            </p:cNvCxnSpPr>
            <p:nvPr/>
          </p:nvCxnSpPr>
          <p:spPr>
            <a:xfrm>
              <a:off x="3073741" y="1975927"/>
              <a:ext cx="1229316" cy="0"/>
            </a:xfrm>
            <a:prstGeom prst="straightConnector1">
              <a:avLst/>
            </a:prstGeom>
            <a:ln w="101600">
              <a:tailEnd type="triangle"/>
            </a:ln>
          </p:spPr>
          <p:style>
            <a:lnRef idx="2">
              <a:schemeClr val="accent1"/>
            </a:lnRef>
            <a:fillRef idx="0">
              <a:schemeClr val="accent1"/>
            </a:fillRef>
            <a:effectRef idx="1">
              <a:schemeClr val="accent1"/>
            </a:effectRef>
            <a:fontRef idx="minor">
              <a:schemeClr val="tx1"/>
            </a:fontRef>
          </p:style>
        </p:cxnSp>
      </p:grpSp>
      <p:pic>
        <p:nvPicPr>
          <p:cNvPr id="8" name="Picture 7">
            <a:extLst>
              <a:ext uri="{FF2B5EF4-FFF2-40B4-BE49-F238E27FC236}">
                <a16:creationId xmlns:a16="http://schemas.microsoft.com/office/drawing/2014/main" id="{FD758641-3A4A-DE41-942B-029805EE9463}"/>
              </a:ext>
            </a:extLst>
          </p:cNvPr>
          <p:cNvPicPr>
            <a:picLocks noChangeAspect="1"/>
          </p:cNvPicPr>
          <p:nvPr/>
        </p:nvPicPr>
        <p:blipFill>
          <a:blip r:embed="rId2"/>
          <a:stretch>
            <a:fillRect/>
          </a:stretch>
        </p:blipFill>
        <p:spPr>
          <a:xfrm>
            <a:off x="4446492" y="4158012"/>
            <a:ext cx="2607982" cy="2145997"/>
          </a:xfrm>
          <a:prstGeom prst="rect">
            <a:avLst/>
          </a:prstGeom>
        </p:spPr>
      </p:pic>
      <p:sp>
        <p:nvSpPr>
          <p:cNvPr id="10" name="TextBox 9">
            <a:extLst>
              <a:ext uri="{FF2B5EF4-FFF2-40B4-BE49-F238E27FC236}">
                <a16:creationId xmlns:a16="http://schemas.microsoft.com/office/drawing/2014/main" id="{B50E1246-0563-274E-87B5-9AFDD60187CD}"/>
              </a:ext>
            </a:extLst>
          </p:cNvPr>
          <p:cNvSpPr txBox="1"/>
          <p:nvPr/>
        </p:nvSpPr>
        <p:spPr>
          <a:xfrm>
            <a:off x="2751562" y="428287"/>
            <a:ext cx="4262321" cy="646331"/>
          </a:xfrm>
          <a:prstGeom prst="rect">
            <a:avLst/>
          </a:prstGeom>
          <a:noFill/>
        </p:spPr>
        <p:txBody>
          <a:bodyPr wrap="none" rtlCol="0">
            <a:spAutoFit/>
          </a:bodyPr>
          <a:lstStyle/>
          <a:p>
            <a:r>
              <a:rPr lang="en-US" sz="3600" dirty="0">
                <a:solidFill>
                  <a:schemeClr val="bg1">
                    <a:lumMod val="50000"/>
                  </a:schemeClr>
                </a:solidFill>
              </a:rPr>
              <a:t>Good general aligners</a:t>
            </a:r>
          </a:p>
        </p:txBody>
      </p:sp>
      <p:sp>
        <p:nvSpPr>
          <p:cNvPr id="11" name="TextBox 10">
            <a:extLst>
              <a:ext uri="{FF2B5EF4-FFF2-40B4-BE49-F238E27FC236}">
                <a16:creationId xmlns:a16="http://schemas.microsoft.com/office/drawing/2014/main" id="{D055868C-BAEB-2E47-81DC-ECB62A816502}"/>
              </a:ext>
            </a:extLst>
          </p:cNvPr>
          <p:cNvSpPr txBox="1"/>
          <p:nvPr/>
        </p:nvSpPr>
        <p:spPr>
          <a:xfrm>
            <a:off x="1443016" y="3240679"/>
            <a:ext cx="6473119" cy="646331"/>
          </a:xfrm>
          <a:prstGeom prst="rect">
            <a:avLst/>
          </a:prstGeom>
          <a:noFill/>
        </p:spPr>
        <p:txBody>
          <a:bodyPr wrap="none" rtlCol="0">
            <a:spAutoFit/>
          </a:bodyPr>
          <a:lstStyle/>
          <a:p>
            <a:r>
              <a:rPr lang="en-US" sz="3600" dirty="0">
                <a:solidFill>
                  <a:schemeClr val="bg1">
                    <a:lumMod val="50000"/>
                  </a:schemeClr>
                </a:solidFill>
              </a:rPr>
              <a:t>Splice-aware aligners for RNA-</a:t>
            </a:r>
            <a:r>
              <a:rPr lang="en-US" sz="3600" dirty="0" err="1">
                <a:solidFill>
                  <a:schemeClr val="bg1">
                    <a:lumMod val="50000"/>
                  </a:schemeClr>
                </a:solidFill>
              </a:rPr>
              <a:t>seq</a:t>
            </a:r>
            <a:endParaRPr lang="en-US" sz="3600" dirty="0">
              <a:solidFill>
                <a:schemeClr val="bg1">
                  <a:lumMod val="50000"/>
                </a:schemeClr>
              </a:solidFill>
            </a:endParaRPr>
          </a:p>
        </p:txBody>
      </p:sp>
      <p:sp>
        <p:nvSpPr>
          <p:cNvPr id="12" name="TextBox 11">
            <a:extLst>
              <a:ext uri="{FF2B5EF4-FFF2-40B4-BE49-F238E27FC236}">
                <a16:creationId xmlns:a16="http://schemas.microsoft.com/office/drawing/2014/main" id="{67243024-3D08-884F-BC9B-960C8170C391}"/>
              </a:ext>
            </a:extLst>
          </p:cNvPr>
          <p:cNvSpPr txBox="1"/>
          <p:nvPr/>
        </p:nvSpPr>
        <p:spPr>
          <a:xfrm>
            <a:off x="2246461" y="4337189"/>
            <a:ext cx="1099212" cy="646331"/>
          </a:xfrm>
          <a:prstGeom prst="rect">
            <a:avLst/>
          </a:prstGeom>
          <a:noFill/>
        </p:spPr>
        <p:txBody>
          <a:bodyPr wrap="none" rtlCol="0">
            <a:spAutoFit/>
          </a:bodyPr>
          <a:lstStyle/>
          <a:p>
            <a:r>
              <a:rPr lang="en-US" sz="3600" dirty="0"/>
              <a:t>STAR</a:t>
            </a:r>
          </a:p>
        </p:txBody>
      </p:sp>
      <p:sp>
        <p:nvSpPr>
          <p:cNvPr id="13" name="TextBox 12">
            <a:extLst>
              <a:ext uri="{FF2B5EF4-FFF2-40B4-BE49-F238E27FC236}">
                <a16:creationId xmlns:a16="http://schemas.microsoft.com/office/drawing/2014/main" id="{7909F52F-C435-AF45-A108-EEA82AE4ECE9}"/>
              </a:ext>
            </a:extLst>
          </p:cNvPr>
          <p:cNvSpPr txBox="1"/>
          <p:nvPr/>
        </p:nvSpPr>
        <p:spPr>
          <a:xfrm>
            <a:off x="2008121" y="5172791"/>
            <a:ext cx="1486882" cy="646331"/>
          </a:xfrm>
          <a:prstGeom prst="rect">
            <a:avLst/>
          </a:prstGeom>
          <a:noFill/>
        </p:spPr>
        <p:txBody>
          <a:bodyPr wrap="none" rtlCol="0">
            <a:spAutoFit/>
          </a:bodyPr>
          <a:lstStyle/>
          <a:p>
            <a:r>
              <a:rPr lang="en-US" sz="3600" dirty="0"/>
              <a:t>HISAT2</a:t>
            </a:r>
          </a:p>
        </p:txBody>
      </p:sp>
    </p:spTree>
    <p:extLst>
      <p:ext uri="{BB962C8B-B14F-4D97-AF65-F5344CB8AC3E}">
        <p14:creationId xmlns:p14="http://schemas.microsoft.com/office/powerpoint/2010/main" val="2356533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8108541-C64D-1546-9936-1693ECB6CF8E}"/>
              </a:ext>
            </a:extLst>
          </p:cNvPr>
          <p:cNvPicPr>
            <a:picLocks noChangeAspect="1"/>
          </p:cNvPicPr>
          <p:nvPr/>
        </p:nvPicPr>
        <p:blipFill>
          <a:blip r:embed="rId2"/>
          <a:stretch>
            <a:fillRect/>
          </a:stretch>
        </p:blipFill>
        <p:spPr>
          <a:xfrm>
            <a:off x="95250" y="69850"/>
            <a:ext cx="8953500" cy="6718300"/>
          </a:xfrm>
          <a:prstGeom prst="rect">
            <a:avLst/>
          </a:prstGeom>
        </p:spPr>
      </p:pic>
    </p:spTree>
    <p:extLst>
      <p:ext uri="{BB962C8B-B14F-4D97-AF65-F5344CB8AC3E}">
        <p14:creationId xmlns:p14="http://schemas.microsoft.com/office/powerpoint/2010/main" val="7516780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42270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79932-5BE0-C64F-A01B-719B077B27B4}"/>
              </a:ext>
            </a:extLst>
          </p:cNvPr>
          <p:cNvSpPr>
            <a:spLocks noGrp="1"/>
          </p:cNvSpPr>
          <p:nvPr>
            <p:ph type="title"/>
          </p:nvPr>
        </p:nvSpPr>
        <p:spPr>
          <a:xfrm>
            <a:off x="400050" y="2589213"/>
            <a:ext cx="8229600" cy="1143000"/>
          </a:xfrm>
        </p:spPr>
        <p:txBody>
          <a:bodyPr>
            <a:normAutofit fontScale="90000"/>
          </a:bodyPr>
          <a:lstStyle/>
          <a:p>
            <a:r>
              <a:rPr lang="en-US" dirty="0"/>
              <a:t>You must think carefully about what reference genome you want to use!</a:t>
            </a:r>
            <a:br>
              <a:rPr lang="en-US" dirty="0"/>
            </a:br>
            <a:br>
              <a:rPr lang="en-US" dirty="0"/>
            </a:br>
            <a:br>
              <a:rPr lang="en-US" dirty="0"/>
            </a:br>
            <a:r>
              <a:rPr lang="en-US" dirty="0">
                <a:solidFill>
                  <a:schemeClr val="bg1">
                    <a:lumMod val="50000"/>
                  </a:schemeClr>
                </a:solidFill>
              </a:rPr>
              <a:t>You won’t find things in your sample that are not in the reference!</a:t>
            </a:r>
          </a:p>
        </p:txBody>
      </p:sp>
    </p:spTree>
    <p:extLst>
      <p:ext uri="{BB962C8B-B14F-4D97-AF65-F5344CB8AC3E}">
        <p14:creationId xmlns:p14="http://schemas.microsoft.com/office/powerpoint/2010/main" val="11456298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4978" name="Picture 2" descr="Sweden"/>
          <p:cNvPicPr>
            <a:picLocks noChangeAspect="1" noChangeArrowheads="1"/>
          </p:cNvPicPr>
          <p:nvPr/>
        </p:nvPicPr>
        <p:blipFill>
          <a:blip r:embed="rId3"/>
          <a:srcRect/>
          <a:stretch>
            <a:fillRect/>
          </a:stretch>
        </p:blipFill>
        <p:spPr bwMode="auto">
          <a:xfrm>
            <a:off x="889000" y="1104900"/>
            <a:ext cx="4140200" cy="3887788"/>
          </a:xfrm>
          <a:prstGeom prst="rect">
            <a:avLst/>
          </a:prstGeom>
          <a:noFill/>
          <a:ln w="9525">
            <a:solidFill>
              <a:schemeClr val="tx1"/>
            </a:solidFill>
            <a:miter lim="800000"/>
            <a:headEnd/>
            <a:tailEnd/>
          </a:ln>
        </p:spPr>
      </p:pic>
      <p:sp>
        <p:nvSpPr>
          <p:cNvPr id="254979" name="Rectangle 3"/>
          <p:cNvSpPr>
            <a:spLocks noChangeArrowheads="1"/>
          </p:cNvSpPr>
          <p:nvPr/>
        </p:nvSpPr>
        <p:spPr bwMode="auto">
          <a:xfrm>
            <a:off x="685800" y="0"/>
            <a:ext cx="7772400" cy="1143000"/>
          </a:xfrm>
          <a:prstGeom prst="rect">
            <a:avLst/>
          </a:prstGeom>
          <a:noFill/>
          <a:ln w="9525">
            <a:noFill/>
            <a:miter lim="800000"/>
            <a:headEnd/>
            <a:tailEnd/>
          </a:ln>
        </p:spPr>
        <p:txBody>
          <a:bodyPr anchor="ctr">
            <a:prstTxWarp prst="textNoShape">
              <a:avLst/>
            </a:prstTxWarp>
          </a:bodyPr>
          <a:lstStyle/>
          <a:p>
            <a:pPr algn="ctr" eaLnBrk="1" hangingPunct="1"/>
            <a:r>
              <a:rPr lang="en-US" sz="2800">
                <a:solidFill>
                  <a:schemeClr val="tx2"/>
                </a:solidFill>
              </a:rPr>
              <a:t>The Swedish Story</a:t>
            </a:r>
          </a:p>
        </p:txBody>
      </p:sp>
      <p:sp>
        <p:nvSpPr>
          <p:cNvPr id="254980" name="Rectangle 4"/>
          <p:cNvSpPr>
            <a:spLocks noChangeArrowheads="1"/>
          </p:cNvSpPr>
          <p:nvPr/>
        </p:nvSpPr>
        <p:spPr bwMode="auto">
          <a:xfrm>
            <a:off x="5157788" y="1108075"/>
            <a:ext cx="3743325" cy="3816350"/>
          </a:xfrm>
          <a:prstGeom prst="rect">
            <a:avLst/>
          </a:prstGeom>
          <a:noFill/>
          <a:ln w="9525">
            <a:noFill/>
            <a:miter lim="800000"/>
            <a:headEnd/>
            <a:tailEnd/>
          </a:ln>
        </p:spPr>
        <p:txBody>
          <a:bodyPr>
            <a:prstTxWarp prst="textNoShape">
              <a:avLst/>
            </a:prstTxWarp>
          </a:bodyPr>
          <a:lstStyle/>
          <a:p>
            <a:pPr marL="342900" indent="-342900" eaLnBrk="1" hangingPunct="1">
              <a:spcBef>
                <a:spcPct val="20000"/>
              </a:spcBef>
              <a:buFontTx/>
              <a:buChar char="•"/>
            </a:pPr>
            <a:r>
              <a:rPr lang="en-US" sz="2800" dirty="0"/>
              <a:t>Prior to 2006, C. </a:t>
            </a:r>
            <a:r>
              <a:rPr lang="en-US" sz="2800" i="1" dirty="0"/>
              <a:t>trachomatis</a:t>
            </a:r>
            <a:r>
              <a:rPr lang="en-US" sz="2800" dirty="0"/>
              <a:t> in Sweden was following the same pattern as in the UK</a:t>
            </a:r>
          </a:p>
          <a:p>
            <a:pPr marL="342900" indent="-342900" eaLnBrk="1" hangingPunct="1">
              <a:spcBef>
                <a:spcPct val="20000"/>
              </a:spcBef>
              <a:buFontTx/>
              <a:buChar char="•"/>
            </a:pPr>
            <a:r>
              <a:rPr lang="en-US" sz="2800" dirty="0"/>
              <a:t>In 2006, across Sweden there was a reported 2% drop in cases</a:t>
            </a:r>
          </a:p>
          <a:p>
            <a:pPr marL="342900" indent="-342900" eaLnBrk="1" hangingPunct="1">
              <a:spcBef>
                <a:spcPct val="20000"/>
              </a:spcBef>
              <a:buFontTx/>
              <a:buChar char="•"/>
            </a:pPr>
            <a:r>
              <a:rPr lang="en-US" sz="2800" dirty="0"/>
              <a:t>Initially thought this was a good thing</a:t>
            </a:r>
          </a:p>
          <a:p>
            <a:pPr marL="342900" indent="-342900" eaLnBrk="1" hangingPunct="1">
              <a:spcBef>
                <a:spcPct val="20000"/>
              </a:spcBef>
              <a:buFontTx/>
              <a:buChar char="•"/>
            </a:pPr>
            <a:endParaRPr lang="en-US" sz="28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7026" name="Picture 2" descr="Sweden"/>
          <p:cNvPicPr>
            <a:picLocks noChangeAspect="1" noChangeArrowheads="1"/>
          </p:cNvPicPr>
          <p:nvPr/>
        </p:nvPicPr>
        <p:blipFill>
          <a:blip r:embed="rId3"/>
          <a:srcRect/>
          <a:stretch>
            <a:fillRect/>
          </a:stretch>
        </p:blipFill>
        <p:spPr bwMode="auto">
          <a:xfrm>
            <a:off x="889000" y="1104900"/>
            <a:ext cx="4140200" cy="3887788"/>
          </a:xfrm>
          <a:prstGeom prst="rect">
            <a:avLst/>
          </a:prstGeom>
          <a:noFill/>
          <a:ln w="9525">
            <a:solidFill>
              <a:schemeClr val="tx1"/>
            </a:solidFill>
            <a:miter lim="800000"/>
            <a:headEnd/>
            <a:tailEnd/>
          </a:ln>
        </p:spPr>
      </p:pic>
      <p:sp>
        <p:nvSpPr>
          <p:cNvPr id="257027" name="Rectangle 3"/>
          <p:cNvSpPr>
            <a:spLocks noChangeArrowheads="1"/>
          </p:cNvSpPr>
          <p:nvPr/>
        </p:nvSpPr>
        <p:spPr bwMode="auto">
          <a:xfrm>
            <a:off x="685800" y="0"/>
            <a:ext cx="7772400" cy="1143000"/>
          </a:xfrm>
          <a:prstGeom prst="rect">
            <a:avLst/>
          </a:prstGeom>
          <a:noFill/>
          <a:ln w="9525">
            <a:noFill/>
            <a:miter lim="800000"/>
            <a:headEnd/>
            <a:tailEnd/>
          </a:ln>
        </p:spPr>
        <p:txBody>
          <a:bodyPr anchor="ctr">
            <a:prstTxWarp prst="textNoShape">
              <a:avLst/>
            </a:prstTxWarp>
          </a:bodyPr>
          <a:lstStyle/>
          <a:p>
            <a:pPr algn="ctr" eaLnBrk="1" hangingPunct="1"/>
            <a:r>
              <a:rPr lang="en-US" sz="2800">
                <a:solidFill>
                  <a:schemeClr val="tx2"/>
                </a:solidFill>
              </a:rPr>
              <a:t>The County of Halland, Sweden</a:t>
            </a:r>
          </a:p>
        </p:txBody>
      </p:sp>
      <p:sp>
        <p:nvSpPr>
          <p:cNvPr id="257028" name="Line 4"/>
          <p:cNvSpPr>
            <a:spLocks noChangeShapeType="1"/>
          </p:cNvSpPr>
          <p:nvPr/>
        </p:nvSpPr>
        <p:spPr bwMode="auto">
          <a:xfrm flipV="1">
            <a:off x="3086100" y="1079500"/>
            <a:ext cx="4368800" cy="660400"/>
          </a:xfrm>
          <a:prstGeom prst="line">
            <a:avLst/>
          </a:prstGeom>
          <a:noFill/>
          <a:ln w="12700" cap="rnd">
            <a:solidFill>
              <a:schemeClr val="tx1"/>
            </a:solidFill>
            <a:prstDash val="sysDot"/>
            <a:round/>
            <a:headEnd/>
            <a:tailEnd/>
          </a:ln>
        </p:spPr>
        <p:txBody>
          <a:bodyPr wrap="none" anchor="ctr">
            <a:prstTxWarp prst="textNoShape">
              <a:avLst/>
            </a:prstTxWarp>
          </a:bodyPr>
          <a:lstStyle/>
          <a:p>
            <a:endParaRPr lang="en-US"/>
          </a:p>
        </p:txBody>
      </p:sp>
      <p:sp>
        <p:nvSpPr>
          <p:cNvPr id="257029" name="Line 5"/>
          <p:cNvSpPr>
            <a:spLocks noChangeShapeType="1"/>
          </p:cNvSpPr>
          <p:nvPr/>
        </p:nvSpPr>
        <p:spPr bwMode="auto">
          <a:xfrm>
            <a:off x="2654300" y="3708400"/>
            <a:ext cx="3886200" cy="1600200"/>
          </a:xfrm>
          <a:prstGeom prst="line">
            <a:avLst/>
          </a:prstGeom>
          <a:noFill/>
          <a:ln w="12700" cap="rnd">
            <a:solidFill>
              <a:schemeClr val="tx1"/>
            </a:solidFill>
            <a:prstDash val="sysDot"/>
            <a:round/>
            <a:headEnd/>
            <a:tailEnd/>
          </a:ln>
        </p:spPr>
        <p:txBody>
          <a:bodyPr wrap="none" anchor="ctr">
            <a:prstTxWarp prst="textNoShape">
              <a:avLst/>
            </a:prstTxWarp>
          </a:bodyPr>
          <a:lstStyle/>
          <a:p>
            <a:endParaRPr lang="en-US"/>
          </a:p>
        </p:txBody>
      </p:sp>
      <p:pic>
        <p:nvPicPr>
          <p:cNvPr id="257030" name="Picture 6" descr="halland"/>
          <p:cNvPicPr>
            <a:picLocks noChangeAspect="1" noChangeArrowheads="1"/>
          </p:cNvPicPr>
          <p:nvPr/>
        </p:nvPicPr>
        <p:blipFill>
          <a:blip r:embed="rId4">
            <a:clrChange>
              <a:clrFrom>
                <a:srgbClr val="5AC58F"/>
              </a:clrFrom>
              <a:clrTo>
                <a:srgbClr val="5AC58F">
                  <a:alpha val="0"/>
                </a:srgbClr>
              </a:clrTo>
            </a:clrChange>
          </a:blip>
          <a:srcRect/>
          <a:stretch>
            <a:fillRect/>
          </a:stretch>
        </p:blipFill>
        <p:spPr bwMode="auto">
          <a:xfrm>
            <a:off x="6242050" y="1066800"/>
            <a:ext cx="1841500" cy="4267200"/>
          </a:xfrm>
          <a:prstGeom prst="rect">
            <a:avLst/>
          </a:prstGeom>
          <a:noFill/>
        </p:spPr>
      </p:pic>
      <p:sp>
        <p:nvSpPr>
          <p:cNvPr id="257031" name="Rectangle 7"/>
          <p:cNvSpPr>
            <a:spLocks noChangeArrowheads="1"/>
          </p:cNvSpPr>
          <p:nvPr/>
        </p:nvSpPr>
        <p:spPr bwMode="auto">
          <a:xfrm>
            <a:off x="1117600" y="5465763"/>
            <a:ext cx="5499100" cy="1149546"/>
          </a:xfrm>
          <a:prstGeom prst="rect">
            <a:avLst/>
          </a:prstGeom>
          <a:noFill/>
          <a:ln w="9525">
            <a:noFill/>
            <a:miter lim="800000"/>
            <a:headEnd/>
            <a:tailEnd/>
          </a:ln>
        </p:spPr>
        <p:txBody>
          <a:bodyPr>
            <a:prstTxWarp prst="textNoShape">
              <a:avLst/>
            </a:prstTxWarp>
            <a:spAutoFit/>
          </a:bodyPr>
          <a:lstStyle/>
          <a:p>
            <a:pPr eaLnBrk="1" hangingPunct="1">
              <a:lnSpc>
                <a:spcPct val="90000"/>
              </a:lnSpc>
              <a:spcBef>
                <a:spcPct val="20000"/>
              </a:spcBef>
            </a:pPr>
            <a:r>
              <a:rPr lang="en-US" dirty="0"/>
              <a:t>In </a:t>
            </a:r>
            <a:r>
              <a:rPr lang="en-US" dirty="0" err="1"/>
              <a:t>Halland</a:t>
            </a:r>
            <a:r>
              <a:rPr lang="en-US" dirty="0"/>
              <a:t> County there was a 25% decrease in diagnosed </a:t>
            </a:r>
            <a:r>
              <a:rPr lang="en-US" i="1" dirty="0"/>
              <a:t>C. trachomatis</a:t>
            </a:r>
            <a:r>
              <a:rPr lang="en-US" dirty="0"/>
              <a:t> infections  from Nov 05 - Aug 06</a:t>
            </a:r>
          </a:p>
          <a:p>
            <a:pPr eaLnBrk="1" hangingPunct="1">
              <a:lnSpc>
                <a:spcPct val="90000"/>
              </a:lnSpc>
              <a:spcBef>
                <a:spcPct val="20000"/>
              </a:spcBef>
              <a:buFontTx/>
              <a:buChar char="•"/>
            </a:pP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a:xfrm>
            <a:off x="685800" y="0"/>
            <a:ext cx="7772400" cy="1143000"/>
          </a:xfrm>
        </p:spPr>
        <p:txBody>
          <a:bodyPr/>
          <a:lstStyle/>
          <a:p>
            <a:r>
              <a:rPr lang="en-US"/>
              <a:t>The Swedish story</a:t>
            </a:r>
            <a:endParaRPr lang="en-GB"/>
          </a:p>
        </p:txBody>
      </p:sp>
      <p:sp>
        <p:nvSpPr>
          <p:cNvPr id="259075" name="Rectangle 3"/>
          <p:cNvSpPr>
            <a:spLocks noGrp="1" noChangeArrowheads="1"/>
          </p:cNvSpPr>
          <p:nvPr>
            <p:ph type="body" idx="1"/>
          </p:nvPr>
        </p:nvSpPr>
        <p:spPr>
          <a:xfrm>
            <a:off x="395288" y="1349375"/>
            <a:ext cx="8569325" cy="4977328"/>
          </a:xfrm>
        </p:spPr>
        <p:txBody>
          <a:bodyPr>
            <a:normAutofit/>
          </a:bodyPr>
          <a:lstStyle/>
          <a:p>
            <a:pPr>
              <a:lnSpc>
                <a:spcPct val="90000"/>
              </a:lnSpc>
            </a:pPr>
            <a:r>
              <a:rPr lang="en-US" sz="2000" dirty="0"/>
              <a:t>It was noticed that counties using the NAATs (Abbott / Roche) diagnostic system showed a drop in </a:t>
            </a:r>
            <a:r>
              <a:rPr lang="en-US" sz="2000" i="1" dirty="0"/>
              <a:t>C. trachomatis</a:t>
            </a:r>
            <a:r>
              <a:rPr lang="en-US" sz="2000" dirty="0"/>
              <a:t> cases in 2006</a:t>
            </a:r>
          </a:p>
          <a:p>
            <a:pPr>
              <a:lnSpc>
                <a:spcPct val="90000"/>
              </a:lnSpc>
            </a:pPr>
            <a:r>
              <a:rPr lang="en-US" sz="2000" dirty="0" err="1"/>
              <a:t>Halland</a:t>
            </a:r>
            <a:r>
              <a:rPr lang="en-US" sz="2000" dirty="0"/>
              <a:t> County showed the greatest drop</a:t>
            </a:r>
          </a:p>
          <a:p>
            <a:pPr>
              <a:lnSpc>
                <a:spcPct val="90000"/>
              </a:lnSpc>
            </a:pPr>
            <a:r>
              <a:rPr lang="en-US" sz="2000" dirty="0"/>
              <a:t>Counties using other diagnostic methods (</a:t>
            </a:r>
            <a:r>
              <a:rPr lang="en-US" sz="2000" dirty="0" err="1"/>
              <a:t>BecktonDickinson</a:t>
            </a:r>
            <a:r>
              <a:rPr lang="en-US" sz="2000" dirty="0"/>
              <a:t>) still showed an increase in cases, in line with that of previous years</a:t>
            </a:r>
          </a:p>
          <a:p>
            <a:pPr>
              <a:lnSpc>
                <a:spcPct val="90000"/>
              </a:lnSpc>
            </a:pPr>
            <a:endParaRPr lang="en-US" sz="2000" dirty="0"/>
          </a:p>
          <a:p>
            <a:pPr>
              <a:lnSpc>
                <a:spcPct val="90000"/>
              </a:lnSpc>
            </a:pPr>
            <a:r>
              <a:rPr lang="en-US" sz="2400" dirty="0"/>
              <a:t>The obvious conclusion was that the NAATs was missing a subset of infections</a:t>
            </a:r>
          </a:p>
          <a:p>
            <a:pPr>
              <a:lnSpc>
                <a:spcPct val="90000"/>
              </a:lnSpc>
            </a:pPr>
            <a:r>
              <a:rPr lang="en-US" sz="2400" dirty="0" err="1"/>
              <a:t>Halland</a:t>
            </a:r>
            <a:r>
              <a:rPr lang="en-US" sz="2400" dirty="0"/>
              <a:t> County Like most places had dropped the dual site PCR for the cheaper and apparently just as accurate single site plasmid PCR.</a:t>
            </a:r>
            <a:endParaRPr lang="en-US" sz="2000" dirty="0"/>
          </a:p>
          <a:p>
            <a:pPr>
              <a:lnSpc>
                <a:spcPct val="90000"/>
              </a:lnSpc>
            </a:pPr>
            <a:endParaRPr lang="en-US" sz="2000" dirty="0"/>
          </a:p>
        </p:txBody>
      </p:sp>
      <p:sp>
        <p:nvSpPr>
          <p:cNvPr id="259076" name="Rectangle 4"/>
          <p:cNvSpPr>
            <a:spLocks noChangeArrowheads="1"/>
          </p:cNvSpPr>
          <p:nvPr/>
        </p:nvSpPr>
        <p:spPr bwMode="auto">
          <a:xfrm>
            <a:off x="9191625" y="5229225"/>
            <a:ext cx="184150" cy="4572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87664B-EE8D-5545-897E-1C2BD0556F08}"/>
              </a:ext>
            </a:extLst>
          </p:cNvPr>
          <p:cNvPicPr>
            <a:picLocks noChangeAspect="1"/>
          </p:cNvPicPr>
          <p:nvPr/>
        </p:nvPicPr>
        <p:blipFill>
          <a:blip r:embed="rId2"/>
          <a:stretch>
            <a:fillRect/>
          </a:stretch>
        </p:blipFill>
        <p:spPr>
          <a:xfrm>
            <a:off x="12700" y="1117601"/>
            <a:ext cx="9131300" cy="4394200"/>
          </a:xfrm>
          <a:prstGeom prst="rect">
            <a:avLst/>
          </a:prstGeom>
        </p:spPr>
      </p:pic>
    </p:spTree>
    <p:extLst>
      <p:ext uri="{BB962C8B-B14F-4D97-AF65-F5344CB8AC3E}">
        <p14:creationId xmlns:p14="http://schemas.microsoft.com/office/powerpoint/2010/main" val="579983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3170" name="Picture 2" descr="act"/>
          <p:cNvPicPr>
            <a:picLocks noChangeAspect="1" noChangeArrowheads="1"/>
          </p:cNvPicPr>
          <p:nvPr/>
        </p:nvPicPr>
        <p:blipFill>
          <a:blip r:embed="rId3"/>
          <a:srcRect/>
          <a:stretch>
            <a:fillRect/>
          </a:stretch>
        </p:blipFill>
        <p:spPr bwMode="auto">
          <a:xfrm>
            <a:off x="990600" y="1295400"/>
            <a:ext cx="7010400" cy="4186238"/>
          </a:xfrm>
          <a:prstGeom prst="rect">
            <a:avLst/>
          </a:prstGeom>
          <a:noFill/>
        </p:spPr>
      </p:pic>
      <p:sp>
        <p:nvSpPr>
          <p:cNvPr id="263171" name="Line 3"/>
          <p:cNvSpPr>
            <a:spLocks noChangeShapeType="1"/>
          </p:cNvSpPr>
          <p:nvPr/>
        </p:nvSpPr>
        <p:spPr bwMode="auto">
          <a:xfrm>
            <a:off x="3886200" y="1219200"/>
            <a:ext cx="457200" cy="0"/>
          </a:xfrm>
          <a:prstGeom prst="line">
            <a:avLst/>
          </a:prstGeom>
          <a:noFill/>
          <a:ln w="25400">
            <a:solidFill>
              <a:srgbClr val="FF0000"/>
            </a:solidFill>
            <a:round/>
            <a:headEnd/>
            <a:tailEnd type="triangle" w="med" len="med"/>
          </a:ln>
        </p:spPr>
        <p:txBody>
          <a:bodyPr wrap="none" anchor="ctr">
            <a:prstTxWarp prst="textNoShape">
              <a:avLst/>
            </a:prstTxWarp>
          </a:bodyPr>
          <a:lstStyle/>
          <a:p>
            <a:endParaRPr lang="en-US"/>
          </a:p>
        </p:txBody>
      </p:sp>
      <p:sp>
        <p:nvSpPr>
          <p:cNvPr id="263172" name="Line 4"/>
          <p:cNvSpPr>
            <a:spLocks noChangeShapeType="1"/>
          </p:cNvSpPr>
          <p:nvPr/>
        </p:nvSpPr>
        <p:spPr bwMode="auto">
          <a:xfrm>
            <a:off x="5410200" y="1219200"/>
            <a:ext cx="457200" cy="0"/>
          </a:xfrm>
          <a:prstGeom prst="line">
            <a:avLst/>
          </a:prstGeom>
          <a:noFill/>
          <a:ln w="25400">
            <a:solidFill>
              <a:srgbClr val="FF0000"/>
            </a:solidFill>
            <a:round/>
            <a:headEnd type="triangle" w="med" len="med"/>
            <a:tailEnd/>
          </a:ln>
        </p:spPr>
        <p:txBody>
          <a:bodyPr wrap="none" anchor="ctr">
            <a:prstTxWarp prst="textNoShape">
              <a:avLst/>
            </a:prstTxWarp>
          </a:bodyPr>
          <a:lstStyle/>
          <a:p>
            <a:endParaRPr lang="en-US"/>
          </a:p>
        </p:txBody>
      </p:sp>
      <p:sp>
        <p:nvSpPr>
          <p:cNvPr id="263173" name="Text Box 5"/>
          <p:cNvSpPr txBox="1">
            <a:spLocks noChangeArrowheads="1"/>
          </p:cNvSpPr>
          <p:nvPr/>
        </p:nvSpPr>
        <p:spPr bwMode="auto">
          <a:xfrm>
            <a:off x="6324600" y="4800600"/>
            <a:ext cx="2492375" cy="457200"/>
          </a:xfrm>
          <a:prstGeom prst="rect">
            <a:avLst/>
          </a:prstGeom>
          <a:noFill/>
          <a:ln w="9525">
            <a:noFill/>
            <a:miter lim="800000"/>
            <a:headEnd/>
            <a:tailEnd/>
          </a:ln>
        </p:spPr>
        <p:txBody>
          <a:bodyPr>
            <a:prstTxWarp prst="textNoShape">
              <a:avLst/>
            </a:prstTxWarp>
            <a:spAutoFit/>
          </a:bodyPr>
          <a:lstStyle/>
          <a:p>
            <a:pPr>
              <a:spcBef>
                <a:spcPct val="50000"/>
              </a:spcBef>
            </a:pPr>
            <a:r>
              <a:rPr lang="en-US"/>
              <a:t>nvCT</a:t>
            </a:r>
          </a:p>
        </p:txBody>
      </p:sp>
      <p:sp>
        <p:nvSpPr>
          <p:cNvPr id="263174" name="Rectangle 6"/>
          <p:cNvSpPr>
            <a:spLocks noChangeArrowheads="1"/>
          </p:cNvSpPr>
          <p:nvPr/>
        </p:nvSpPr>
        <p:spPr bwMode="auto">
          <a:xfrm>
            <a:off x="0" y="115888"/>
            <a:ext cx="9288463" cy="1143000"/>
          </a:xfrm>
          <a:prstGeom prst="rect">
            <a:avLst/>
          </a:prstGeom>
          <a:noFill/>
          <a:ln w="9525">
            <a:noFill/>
            <a:miter lim="800000"/>
            <a:headEnd/>
            <a:tailEnd/>
          </a:ln>
        </p:spPr>
        <p:txBody>
          <a:bodyPr anchor="ctr">
            <a:prstTxWarp prst="textNoShape">
              <a:avLst/>
            </a:prstTxWarp>
          </a:bodyPr>
          <a:lstStyle/>
          <a:p>
            <a:pPr algn="ctr" eaLnBrk="1" hangingPunct="1"/>
            <a:r>
              <a:rPr lang="en-US" sz="4000">
                <a:solidFill>
                  <a:schemeClr val="tx2"/>
                </a:solidFill>
              </a:rPr>
              <a:t>Sequencing pSW2 (nvCT)</a:t>
            </a:r>
            <a:endParaRPr lang="en-GB" sz="4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ounded Rectangle 94"/>
          <p:cNvSpPr/>
          <p:nvPr/>
        </p:nvSpPr>
        <p:spPr bwMode="auto">
          <a:xfrm>
            <a:off x="2605529" y="3648845"/>
            <a:ext cx="3898629" cy="2362224"/>
          </a:xfrm>
          <a:prstGeom prst="roundRect">
            <a:avLst/>
          </a:prstGeom>
          <a:solidFill>
            <a:schemeClr val="accent4">
              <a:lumMod val="40000"/>
              <a:lumOff val="60000"/>
              <a:alpha val="50000"/>
            </a:schemeClr>
          </a:solidFill>
          <a:ln w="9525" cap="flat" cmpd="sng" algn="ctr">
            <a:solidFill>
              <a:schemeClr val="tx1"/>
            </a:solidFill>
            <a:prstDash val="solid"/>
            <a:round/>
            <a:headEnd type="none" w="med" len="med"/>
            <a:tailEnd type="none" w="med" len="med"/>
          </a:ln>
          <a:effectLst/>
          <a:extLst/>
        </p:spPr>
        <p:txBody>
          <a:bodyPr vert="horz" wrap="square" lIns="63305" tIns="31652" rIns="63305" bIns="31652" numCol="1" rtlCol="0" anchor="t" anchorCtr="0" compatLnSpc="1">
            <a:prstTxWarp prst="textNoShape">
              <a:avLst/>
            </a:prstTxWarp>
          </a:bodyPr>
          <a:lstStyle/>
          <a:p>
            <a:pPr defTabSz="633039" fontAlgn="base">
              <a:spcBef>
                <a:spcPct val="0"/>
              </a:spcBef>
              <a:spcAft>
                <a:spcPct val="0"/>
              </a:spcAft>
            </a:pPr>
            <a:endParaRPr lang="en-US" sz="1662">
              <a:solidFill>
                <a:srgbClr val="000000"/>
              </a:solidFill>
              <a:latin typeface="Arial" charset="0"/>
              <a:ea typeface="ＭＳ Ｐゴシック" charset="0"/>
              <a:cs typeface="Arial" charset="0"/>
            </a:endParaRPr>
          </a:p>
        </p:txBody>
      </p:sp>
      <p:sp>
        <p:nvSpPr>
          <p:cNvPr id="5" name="Rounded Rectangle 4"/>
          <p:cNvSpPr/>
          <p:nvPr/>
        </p:nvSpPr>
        <p:spPr bwMode="auto">
          <a:xfrm>
            <a:off x="2606589" y="941338"/>
            <a:ext cx="3898629" cy="2362224"/>
          </a:xfrm>
          <a:prstGeom prst="roundRect">
            <a:avLst/>
          </a:prstGeom>
          <a:solidFill>
            <a:srgbClr val="73FEFF">
              <a:alpha val="30000"/>
            </a:srgbClr>
          </a:solidFill>
          <a:ln w="9525" cap="flat" cmpd="sng" algn="ctr">
            <a:solidFill>
              <a:schemeClr val="tx1"/>
            </a:solidFill>
            <a:prstDash val="solid"/>
            <a:round/>
            <a:headEnd type="none" w="med" len="med"/>
            <a:tailEnd type="none" w="med" len="med"/>
          </a:ln>
          <a:effectLst/>
          <a:extLst/>
        </p:spPr>
        <p:txBody>
          <a:bodyPr vert="horz" wrap="square" lIns="63305" tIns="31652" rIns="63305" bIns="31652" numCol="1" rtlCol="0" anchor="t" anchorCtr="0" compatLnSpc="1">
            <a:prstTxWarp prst="textNoShape">
              <a:avLst/>
            </a:prstTxWarp>
          </a:bodyPr>
          <a:lstStyle/>
          <a:p>
            <a:pPr defTabSz="633039" fontAlgn="base">
              <a:spcBef>
                <a:spcPct val="0"/>
              </a:spcBef>
              <a:spcAft>
                <a:spcPct val="0"/>
              </a:spcAft>
            </a:pPr>
            <a:endParaRPr lang="en-US" sz="1662">
              <a:solidFill>
                <a:srgbClr val="000000"/>
              </a:solidFill>
              <a:latin typeface="Arial" charset="0"/>
              <a:ea typeface="ＭＳ Ｐゴシック" charset="0"/>
              <a:cs typeface="Arial" charset="0"/>
            </a:endParaRPr>
          </a:p>
        </p:txBody>
      </p:sp>
      <p:sp>
        <p:nvSpPr>
          <p:cNvPr id="16390" name="Text Box 5"/>
          <p:cNvSpPr txBox="1">
            <a:spLocks noChangeArrowheads="1"/>
          </p:cNvSpPr>
          <p:nvPr/>
        </p:nvSpPr>
        <p:spPr bwMode="auto">
          <a:xfrm>
            <a:off x="663380" y="283751"/>
            <a:ext cx="7566660" cy="400110"/>
          </a:xfrm>
          <a:prstGeom prst="rect">
            <a:avLst/>
          </a:prstGeom>
          <a:noFill/>
          <a:ln w="9525">
            <a:noFill/>
            <a:miter lim="800000"/>
            <a:headEnd/>
            <a:tailEnd/>
          </a:ln>
        </p:spPr>
        <p:txBody>
          <a:bodyPr wrap="square">
            <a:prstTxWarp prst="textNoShape">
              <a:avLst/>
            </a:prstTxWarp>
            <a:spAutoFit/>
          </a:bodyPr>
          <a:lstStyle/>
          <a:p>
            <a:pPr marL="237390" indent="-237390">
              <a:tabLst>
                <a:tab pos="1863949" algn="l"/>
              </a:tabLst>
            </a:pPr>
            <a:r>
              <a:rPr lang="en-GB" sz="2000" b="1" dirty="0">
                <a:latin typeface="Helvetica" pitchFamily="2" charset="0"/>
                <a:ea typeface="Arial" pitchFamily="-52" charset="0"/>
                <a:cs typeface="Arial" pitchFamily="-52" charset="0"/>
              </a:rPr>
              <a:t>Workflow of re-sequencing, alignment, and </a:t>
            </a:r>
            <a:r>
              <a:rPr lang="en-GB" sz="2000" b="1" i="1" dirty="0">
                <a:latin typeface="Helvetica" pitchFamily="2" charset="0"/>
                <a:ea typeface="Arial" pitchFamily="-52" charset="0"/>
                <a:cs typeface="Arial" pitchFamily="-52" charset="0"/>
              </a:rPr>
              <a:t>in silico </a:t>
            </a:r>
            <a:r>
              <a:rPr lang="en-GB" sz="2000" b="1" dirty="0">
                <a:latin typeface="Helvetica" pitchFamily="2" charset="0"/>
                <a:ea typeface="Arial" pitchFamily="-52" charset="0"/>
                <a:cs typeface="Arial" pitchFamily="-52" charset="0"/>
              </a:rPr>
              <a:t>analysis</a:t>
            </a:r>
          </a:p>
        </p:txBody>
      </p:sp>
      <p:sp>
        <p:nvSpPr>
          <p:cNvPr id="16391" name="Oval 6"/>
          <p:cNvSpPr>
            <a:spLocks noChangeArrowheads="1"/>
          </p:cNvSpPr>
          <p:nvPr/>
        </p:nvSpPr>
        <p:spPr bwMode="auto">
          <a:xfrm>
            <a:off x="2765093" y="1107871"/>
            <a:ext cx="935282" cy="640739"/>
          </a:xfrm>
          <a:prstGeom prst="ellipse">
            <a:avLst/>
          </a:prstGeom>
          <a:noFill/>
          <a:ln w="9525">
            <a:solidFill>
              <a:schemeClr val="tx1"/>
            </a:solidFill>
            <a:round/>
            <a:headEnd/>
            <a:tailEnd/>
          </a:ln>
        </p:spPr>
        <p:txBody>
          <a:bodyPr wrap="none" anchor="ctr">
            <a:prstTxWarp prst="textNoShape">
              <a:avLst/>
            </a:prstTxWarp>
          </a:bodyPr>
          <a:lstStyle/>
          <a:p>
            <a:pPr algn="ctr"/>
            <a:r>
              <a:rPr lang="en-US" sz="1246">
                <a:ea typeface="Arial" pitchFamily="-52" charset="0"/>
                <a:cs typeface="Arial" pitchFamily="-52" charset="0"/>
              </a:rPr>
              <a:t> </a:t>
            </a:r>
          </a:p>
        </p:txBody>
      </p:sp>
      <p:sp>
        <p:nvSpPr>
          <p:cNvPr id="16392" name="Line 7"/>
          <p:cNvSpPr>
            <a:spLocks noChangeShapeType="1"/>
          </p:cNvSpPr>
          <p:nvPr/>
        </p:nvSpPr>
        <p:spPr bwMode="auto">
          <a:xfrm>
            <a:off x="3613550" y="1590349"/>
            <a:ext cx="1204546" cy="96715"/>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sz="1246"/>
          </a:p>
        </p:txBody>
      </p:sp>
      <p:sp>
        <p:nvSpPr>
          <p:cNvPr id="16393" name="Freeform 8"/>
          <p:cNvSpPr>
            <a:spLocks/>
          </p:cNvSpPr>
          <p:nvPr/>
        </p:nvSpPr>
        <p:spPr bwMode="auto">
          <a:xfrm>
            <a:off x="4923604" y="1683767"/>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394" name="Freeform 9"/>
          <p:cNvSpPr>
            <a:spLocks/>
          </p:cNvSpPr>
          <p:nvPr/>
        </p:nvSpPr>
        <p:spPr bwMode="auto">
          <a:xfrm>
            <a:off x="4967565" y="1806860"/>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395" name="Freeform 10"/>
          <p:cNvSpPr>
            <a:spLocks/>
          </p:cNvSpPr>
          <p:nvPr/>
        </p:nvSpPr>
        <p:spPr bwMode="auto">
          <a:xfrm>
            <a:off x="5029112" y="1929952"/>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396" name="Freeform 11"/>
          <p:cNvSpPr>
            <a:spLocks/>
          </p:cNvSpPr>
          <p:nvPr/>
        </p:nvSpPr>
        <p:spPr bwMode="auto">
          <a:xfrm>
            <a:off x="5240127" y="1666183"/>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397" name="Freeform 12"/>
          <p:cNvSpPr>
            <a:spLocks/>
          </p:cNvSpPr>
          <p:nvPr/>
        </p:nvSpPr>
        <p:spPr bwMode="auto">
          <a:xfrm>
            <a:off x="5284088" y="1789275"/>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398" name="Freeform 13"/>
          <p:cNvSpPr>
            <a:spLocks/>
          </p:cNvSpPr>
          <p:nvPr/>
        </p:nvSpPr>
        <p:spPr bwMode="auto">
          <a:xfrm>
            <a:off x="5345635" y="1912367"/>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399" name="Freeform 14"/>
          <p:cNvSpPr>
            <a:spLocks/>
          </p:cNvSpPr>
          <p:nvPr/>
        </p:nvSpPr>
        <p:spPr bwMode="auto">
          <a:xfrm>
            <a:off x="5565442" y="1657391"/>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400" name="Freeform 15"/>
          <p:cNvSpPr>
            <a:spLocks/>
          </p:cNvSpPr>
          <p:nvPr/>
        </p:nvSpPr>
        <p:spPr bwMode="auto">
          <a:xfrm>
            <a:off x="5609404" y="1780483"/>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401" name="Freeform 16"/>
          <p:cNvSpPr>
            <a:spLocks/>
          </p:cNvSpPr>
          <p:nvPr/>
        </p:nvSpPr>
        <p:spPr bwMode="auto">
          <a:xfrm>
            <a:off x="5670950" y="1903575"/>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402" name="Freeform 17"/>
          <p:cNvSpPr>
            <a:spLocks/>
          </p:cNvSpPr>
          <p:nvPr/>
        </p:nvSpPr>
        <p:spPr bwMode="auto">
          <a:xfrm>
            <a:off x="5899550" y="1674975"/>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403" name="Freeform 18"/>
          <p:cNvSpPr>
            <a:spLocks/>
          </p:cNvSpPr>
          <p:nvPr/>
        </p:nvSpPr>
        <p:spPr bwMode="auto">
          <a:xfrm>
            <a:off x="5943512" y="1798067"/>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16404" name="Freeform 19"/>
          <p:cNvSpPr>
            <a:spLocks/>
          </p:cNvSpPr>
          <p:nvPr/>
        </p:nvSpPr>
        <p:spPr bwMode="auto">
          <a:xfrm>
            <a:off x="6005058" y="1921160"/>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cxnSp>
        <p:nvCxnSpPr>
          <p:cNvPr id="16405" name="AutoShape 20"/>
          <p:cNvCxnSpPr>
            <a:cxnSpLocks noChangeShapeType="1"/>
          </p:cNvCxnSpPr>
          <p:nvPr/>
        </p:nvCxnSpPr>
        <p:spPr bwMode="auto">
          <a:xfrm flipH="1">
            <a:off x="5332445" y="1977207"/>
            <a:ext cx="417635" cy="849557"/>
          </a:xfrm>
          <a:prstGeom prst="bentConnector3">
            <a:avLst>
              <a:gd name="adj1" fmla="val 259"/>
            </a:avLst>
          </a:prstGeom>
          <a:noFill/>
          <a:ln w="9525">
            <a:solidFill>
              <a:schemeClr val="tx1"/>
            </a:solidFill>
            <a:miter lim="800000"/>
            <a:headEnd/>
            <a:tailEnd type="triangle" w="med" len="med"/>
          </a:ln>
        </p:spPr>
      </p:cxnSp>
      <p:sp>
        <p:nvSpPr>
          <p:cNvPr id="16406" name="Line 21"/>
          <p:cNvSpPr>
            <a:spLocks noChangeShapeType="1"/>
          </p:cNvSpPr>
          <p:nvPr/>
        </p:nvSpPr>
        <p:spPr bwMode="auto">
          <a:xfrm>
            <a:off x="4044373" y="3102625"/>
            <a:ext cx="835269" cy="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16407" name="Text Box 22"/>
          <p:cNvSpPr txBox="1">
            <a:spLocks noChangeArrowheads="1"/>
          </p:cNvSpPr>
          <p:nvPr/>
        </p:nvSpPr>
        <p:spPr bwMode="auto">
          <a:xfrm>
            <a:off x="3980685" y="1315569"/>
            <a:ext cx="2090765" cy="276999"/>
          </a:xfrm>
          <a:prstGeom prst="rect">
            <a:avLst/>
          </a:prstGeom>
          <a:noFill/>
          <a:ln w="9525">
            <a:noFill/>
            <a:miter lim="800000"/>
            <a:headEnd/>
            <a:tailEnd/>
          </a:ln>
        </p:spPr>
        <p:txBody>
          <a:bodyPr wrap="none" anchor="ctr">
            <a:prstTxWarp prst="textNoShape">
              <a:avLst/>
            </a:prstTxWarp>
            <a:spAutoFit/>
          </a:bodyPr>
          <a:lstStyle/>
          <a:p>
            <a:pPr algn="ctr">
              <a:spcBef>
                <a:spcPct val="50000"/>
              </a:spcBef>
            </a:pPr>
            <a:r>
              <a:rPr lang="en-US" sz="1200" dirty="0">
                <a:ea typeface="Arial" pitchFamily="-52" charset="0"/>
                <a:cs typeface="Arial" pitchFamily="-52" charset="0"/>
              </a:rPr>
              <a:t>Break into fragments (~200bp)</a:t>
            </a:r>
          </a:p>
        </p:txBody>
      </p:sp>
      <p:grpSp>
        <p:nvGrpSpPr>
          <p:cNvPr id="16408" name="Group 23"/>
          <p:cNvGrpSpPr>
            <a:grpSpLocks/>
          </p:cNvGrpSpPr>
          <p:nvPr/>
        </p:nvGrpSpPr>
        <p:grpSpPr bwMode="auto">
          <a:xfrm>
            <a:off x="4044373" y="3005910"/>
            <a:ext cx="232996" cy="43962"/>
            <a:chOff x="1416" y="3592"/>
            <a:chExt cx="212" cy="40"/>
          </a:xfrm>
        </p:grpSpPr>
        <p:sp>
          <p:nvSpPr>
            <p:cNvPr id="16468" name="Line 24"/>
            <p:cNvSpPr>
              <a:spLocks noChangeShapeType="1"/>
            </p:cNvSpPr>
            <p:nvPr/>
          </p:nvSpPr>
          <p:spPr bwMode="auto">
            <a:xfrm>
              <a:off x="1416" y="3632"/>
              <a:ext cx="208"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69" name="Line 25"/>
            <p:cNvSpPr>
              <a:spLocks noChangeShapeType="1"/>
            </p:cNvSpPr>
            <p:nvPr/>
          </p:nvSpPr>
          <p:spPr bwMode="auto">
            <a:xfrm flipH="1" flipV="1">
              <a:off x="1588" y="3592"/>
              <a:ext cx="40" cy="4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grpSp>
      <p:grpSp>
        <p:nvGrpSpPr>
          <p:cNvPr id="16409" name="Group 26"/>
          <p:cNvGrpSpPr>
            <a:grpSpLocks/>
          </p:cNvGrpSpPr>
          <p:nvPr/>
        </p:nvGrpSpPr>
        <p:grpSpPr bwMode="auto">
          <a:xfrm flipH="1" flipV="1">
            <a:off x="4646646" y="3150983"/>
            <a:ext cx="232996" cy="43962"/>
            <a:chOff x="1416" y="3592"/>
            <a:chExt cx="212" cy="40"/>
          </a:xfrm>
        </p:grpSpPr>
        <p:sp>
          <p:nvSpPr>
            <p:cNvPr id="16466" name="Line 27"/>
            <p:cNvSpPr>
              <a:spLocks noChangeShapeType="1"/>
            </p:cNvSpPr>
            <p:nvPr/>
          </p:nvSpPr>
          <p:spPr bwMode="auto">
            <a:xfrm>
              <a:off x="1416" y="3632"/>
              <a:ext cx="208"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67" name="Line 28"/>
            <p:cNvSpPr>
              <a:spLocks noChangeShapeType="1"/>
            </p:cNvSpPr>
            <p:nvPr/>
          </p:nvSpPr>
          <p:spPr bwMode="auto">
            <a:xfrm flipH="1" flipV="1">
              <a:off x="1588" y="3592"/>
              <a:ext cx="40" cy="4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grpSp>
      <p:sp>
        <p:nvSpPr>
          <p:cNvPr id="16410" name="Text Box 29"/>
          <p:cNvSpPr txBox="1">
            <a:spLocks noChangeArrowheads="1"/>
          </p:cNvSpPr>
          <p:nvPr/>
        </p:nvSpPr>
        <p:spPr bwMode="auto">
          <a:xfrm>
            <a:off x="3767467" y="2430873"/>
            <a:ext cx="1568328" cy="535531"/>
          </a:xfrm>
          <a:prstGeom prst="rect">
            <a:avLst/>
          </a:prstGeom>
          <a:noFill/>
          <a:ln w="9525">
            <a:noFill/>
            <a:miter lim="800000"/>
            <a:headEnd/>
            <a:tailEnd/>
          </a:ln>
        </p:spPr>
        <p:txBody>
          <a:bodyPr wrap="square" anchor="ctr">
            <a:prstTxWarp prst="textNoShape">
              <a:avLst/>
            </a:prstTxWarp>
            <a:spAutoFit/>
          </a:bodyPr>
          <a:lstStyle/>
          <a:p>
            <a:pPr algn="ctr">
              <a:lnSpc>
                <a:spcPct val="90000"/>
              </a:lnSpc>
              <a:spcBef>
                <a:spcPct val="50000"/>
              </a:spcBef>
            </a:pPr>
            <a:r>
              <a:rPr lang="en-US" sz="1600" b="1" dirty="0">
                <a:solidFill>
                  <a:srgbClr val="FF0000"/>
                </a:solidFill>
                <a:ea typeface="Arial" pitchFamily="-52" charset="0"/>
                <a:cs typeface="Arial" pitchFamily="-52" charset="0"/>
              </a:rPr>
              <a:t>paired-end reads</a:t>
            </a:r>
          </a:p>
        </p:txBody>
      </p:sp>
      <p:sp>
        <p:nvSpPr>
          <p:cNvPr id="16411" name="Text Box 30"/>
          <p:cNvSpPr txBox="1">
            <a:spLocks noChangeArrowheads="1"/>
          </p:cNvSpPr>
          <p:nvPr/>
        </p:nvSpPr>
        <p:spPr bwMode="auto">
          <a:xfrm>
            <a:off x="2918912" y="1198292"/>
            <a:ext cx="184731" cy="284052"/>
          </a:xfrm>
          <a:prstGeom prst="rect">
            <a:avLst/>
          </a:prstGeom>
          <a:noFill/>
          <a:ln w="9525">
            <a:noFill/>
            <a:miter lim="800000"/>
            <a:headEnd/>
            <a:tailEnd/>
          </a:ln>
        </p:spPr>
        <p:txBody>
          <a:bodyPr wrap="none" anchor="ctr">
            <a:prstTxWarp prst="textNoShape">
              <a:avLst/>
            </a:prstTxWarp>
            <a:spAutoFit/>
          </a:bodyPr>
          <a:lstStyle/>
          <a:p>
            <a:pPr algn="ctr">
              <a:spcBef>
                <a:spcPct val="50000"/>
              </a:spcBef>
            </a:pPr>
            <a:endParaRPr lang="en-US" sz="1246">
              <a:ea typeface="Arial" pitchFamily="-52" charset="0"/>
              <a:cs typeface="Arial" pitchFamily="-52" charset="0"/>
            </a:endParaRPr>
          </a:p>
        </p:txBody>
      </p:sp>
      <p:sp>
        <p:nvSpPr>
          <p:cNvPr id="16412" name="Text Box 31"/>
          <p:cNvSpPr txBox="1">
            <a:spLocks noChangeArrowheads="1"/>
          </p:cNvSpPr>
          <p:nvPr/>
        </p:nvSpPr>
        <p:spPr bwMode="auto">
          <a:xfrm>
            <a:off x="2860586" y="1329198"/>
            <a:ext cx="730008" cy="258532"/>
          </a:xfrm>
          <a:prstGeom prst="rect">
            <a:avLst/>
          </a:prstGeom>
          <a:noFill/>
          <a:ln w="9525">
            <a:noFill/>
            <a:miter lim="800000"/>
            <a:headEnd/>
            <a:tailEnd/>
          </a:ln>
        </p:spPr>
        <p:txBody>
          <a:bodyPr wrap="none" anchor="ctr">
            <a:prstTxWarp prst="textNoShape">
              <a:avLst/>
            </a:prstTxWarp>
            <a:spAutoFit/>
          </a:bodyPr>
          <a:lstStyle/>
          <a:p>
            <a:pPr algn="ctr">
              <a:lnSpc>
                <a:spcPct val="90000"/>
              </a:lnSpc>
              <a:spcBef>
                <a:spcPct val="50000"/>
              </a:spcBef>
            </a:pPr>
            <a:r>
              <a:rPr lang="en-GB" sz="1200" dirty="0">
                <a:ea typeface="Arial" pitchFamily="-52" charset="0"/>
                <a:cs typeface="Arial" pitchFamily="-52" charset="0"/>
              </a:rPr>
              <a:t> genome</a:t>
            </a:r>
            <a:endParaRPr lang="en-US" sz="1200" dirty="0">
              <a:latin typeface="Times New Roman" pitchFamily="-52" charset="0"/>
              <a:ea typeface="Arial" pitchFamily="-52" charset="0"/>
              <a:cs typeface="Arial" pitchFamily="-52" charset="0"/>
            </a:endParaRPr>
          </a:p>
        </p:txBody>
      </p:sp>
      <p:cxnSp>
        <p:nvCxnSpPr>
          <p:cNvPr id="16415" name="AutoShape 38"/>
          <p:cNvCxnSpPr>
            <a:cxnSpLocks noChangeShapeType="1"/>
          </p:cNvCxnSpPr>
          <p:nvPr/>
        </p:nvCxnSpPr>
        <p:spPr bwMode="auto">
          <a:xfrm rot="10800000" flipV="1">
            <a:off x="3010349" y="2876185"/>
            <a:ext cx="866042" cy="1134208"/>
          </a:xfrm>
          <a:prstGeom prst="bentConnector3">
            <a:avLst>
              <a:gd name="adj1" fmla="val 100000"/>
            </a:avLst>
          </a:prstGeom>
          <a:noFill/>
          <a:ln w="9525">
            <a:solidFill>
              <a:schemeClr val="tx1"/>
            </a:solidFill>
            <a:miter lim="800000"/>
            <a:headEnd/>
            <a:tailEnd type="triangle" w="med" len="med"/>
          </a:ln>
        </p:spPr>
      </p:cxnSp>
      <p:sp>
        <p:nvSpPr>
          <p:cNvPr id="16416" name="Text Box 39"/>
          <p:cNvSpPr txBox="1">
            <a:spLocks noChangeArrowheads="1"/>
          </p:cNvSpPr>
          <p:nvPr/>
        </p:nvSpPr>
        <p:spPr bwMode="auto">
          <a:xfrm>
            <a:off x="5592768" y="4579149"/>
            <a:ext cx="917984" cy="600164"/>
          </a:xfrm>
          <a:prstGeom prst="rect">
            <a:avLst/>
          </a:prstGeom>
          <a:noFill/>
          <a:ln w="9525">
            <a:noFill/>
            <a:miter lim="800000"/>
            <a:headEnd/>
            <a:tailEnd/>
          </a:ln>
        </p:spPr>
        <p:txBody>
          <a:bodyPr wrap="square" anchor="ctr">
            <a:prstTxWarp prst="textNoShape">
              <a:avLst/>
            </a:prstTxWarp>
            <a:spAutoFit/>
          </a:bodyPr>
          <a:lstStyle/>
          <a:p>
            <a:pPr algn="ctr"/>
            <a:r>
              <a:rPr lang="en-US" sz="1100" dirty="0">
                <a:ea typeface="Arial" pitchFamily="-52" charset="0"/>
                <a:cs typeface="Arial" pitchFamily="-52" charset="0"/>
              </a:rPr>
              <a:t>Identify SNPs and INDELs, </a:t>
            </a:r>
            <a:endParaRPr lang="en-US" sz="1100" b="1" dirty="0">
              <a:ea typeface="Arial" pitchFamily="-52" charset="0"/>
              <a:cs typeface="Arial" pitchFamily="-52" charset="0"/>
            </a:endParaRPr>
          </a:p>
        </p:txBody>
      </p:sp>
      <p:grpSp>
        <p:nvGrpSpPr>
          <p:cNvPr id="16417" name="Group 40"/>
          <p:cNvGrpSpPr>
            <a:grpSpLocks/>
          </p:cNvGrpSpPr>
          <p:nvPr/>
        </p:nvGrpSpPr>
        <p:grpSpPr bwMode="auto">
          <a:xfrm>
            <a:off x="2795954" y="4332860"/>
            <a:ext cx="1099038" cy="347296"/>
            <a:chOff x="576" y="4732"/>
            <a:chExt cx="1000" cy="316"/>
          </a:xfrm>
        </p:grpSpPr>
        <p:grpSp>
          <p:nvGrpSpPr>
            <p:cNvPr id="16432" name="Group 41"/>
            <p:cNvGrpSpPr>
              <a:grpSpLocks/>
            </p:cNvGrpSpPr>
            <p:nvPr/>
          </p:nvGrpSpPr>
          <p:grpSpPr bwMode="auto">
            <a:xfrm>
              <a:off x="576" y="4740"/>
              <a:ext cx="360" cy="76"/>
              <a:chOff x="776" y="4420"/>
              <a:chExt cx="360" cy="76"/>
            </a:xfrm>
          </p:grpSpPr>
          <p:sp>
            <p:nvSpPr>
              <p:cNvPr id="16458" name="Line 42"/>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9" name="Line 43"/>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60" name="Line 44"/>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61" name="Line 45"/>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3" name="Group 46"/>
            <p:cNvGrpSpPr>
              <a:grpSpLocks/>
            </p:cNvGrpSpPr>
            <p:nvPr/>
          </p:nvGrpSpPr>
          <p:grpSpPr bwMode="auto">
            <a:xfrm>
              <a:off x="656" y="4860"/>
              <a:ext cx="360" cy="76"/>
              <a:chOff x="776" y="4420"/>
              <a:chExt cx="360" cy="76"/>
            </a:xfrm>
          </p:grpSpPr>
          <p:sp>
            <p:nvSpPr>
              <p:cNvPr id="16454" name="Line 47"/>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5" name="Line 48"/>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6" name="Line 49"/>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57" name="Line 50"/>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4" name="Group 51"/>
            <p:cNvGrpSpPr>
              <a:grpSpLocks/>
            </p:cNvGrpSpPr>
            <p:nvPr/>
          </p:nvGrpSpPr>
          <p:grpSpPr bwMode="auto">
            <a:xfrm>
              <a:off x="736" y="4972"/>
              <a:ext cx="360" cy="76"/>
              <a:chOff x="776" y="4420"/>
              <a:chExt cx="360" cy="76"/>
            </a:xfrm>
          </p:grpSpPr>
          <p:sp>
            <p:nvSpPr>
              <p:cNvPr id="16450" name="Line 52"/>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1" name="Line 53"/>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2" name="Line 54"/>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53" name="Line 55"/>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5" name="Group 56"/>
            <p:cNvGrpSpPr>
              <a:grpSpLocks/>
            </p:cNvGrpSpPr>
            <p:nvPr/>
          </p:nvGrpSpPr>
          <p:grpSpPr bwMode="auto">
            <a:xfrm>
              <a:off x="1056" y="4732"/>
              <a:ext cx="360" cy="76"/>
              <a:chOff x="776" y="4420"/>
              <a:chExt cx="360" cy="76"/>
            </a:xfrm>
          </p:grpSpPr>
          <p:sp>
            <p:nvSpPr>
              <p:cNvPr id="16446" name="Line 57"/>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7" name="Line 58"/>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8" name="Line 59"/>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49" name="Line 60"/>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6" name="Group 61"/>
            <p:cNvGrpSpPr>
              <a:grpSpLocks/>
            </p:cNvGrpSpPr>
            <p:nvPr/>
          </p:nvGrpSpPr>
          <p:grpSpPr bwMode="auto">
            <a:xfrm>
              <a:off x="1136" y="4852"/>
              <a:ext cx="360" cy="76"/>
              <a:chOff x="776" y="4420"/>
              <a:chExt cx="360" cy="76"/>
            </a:xfrm>
          </p:grpSpPr>
          <p:sp>
            <p:nvSpPr>
              <p:cNvPr id="16442" name="Line 62"/>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3" name="Line 63"/>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4" name="Line 64"/>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45" name="Line 65"/>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7" name="Group 66"/>
            <p:cNvGrpSpPr>
              <a:grpSpLocks/>
            </p:cNvGrpSpPr>
            <p:nvPr/>
          </p:nvGrpSpPr>
          <p:grpSpPr bwMode="auto">
            <a:xfrm>
              <a:off x="1216" y="4964"/>
              <a:ext cx="360" cy="76"/>
              <a:chOff x="776" y="4420"/>
              <a:chExt cx="360" cy="76"/>
            </a:xfrm>
          </p:grpSpPr>
          <p:sp>
            <p:nvSpPr>
              <p:cNvPr id="16438" name="Line 67"/>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39" name="Line 68"/>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0" name="Line 69"/>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41" name="Line 70"/>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grpSp>
        <p:nvGrpSpPr>
          <p:cNvPr id="94" name="Group 93"/>
          <p:cNvGrpSpPr/>
          <p:nvPr/>
        </p:nvGrpSpPr>
        <p:grpSpPr>
          <a:xfrm>
            <a:off x="5046785" y="4297690"/>
            <a:ext cx="1239715" cy="127488"/>
            <a:chOff x="4114800" y="6572250"/>
            <a:chExt cx="1790700" cy="184150"/>
          </a:xfrm>
        </p:grpSpPr>
        <p:sp>
          <p:nvSpPr>
            <p:cNvPr id="16413" name="Line 32"/>
            <p:cNvSpPr>
              <a:spLocks noChangeShapeType="1"/>
            </p:cNvSpPr>
            <p:nvPr/>
          </p:nvSpPr>
          <p:spPr bwMode="auto">
            <a:xfrm>
              <a:off x="4114800" y="6756400"/>
              <a:ext cx="1790700" cy="0"/>
            </a:xfrm>
            <a:prstGeom prst="line">
              <a:avLst/>
            </a:prstGeom>
            <a:noFill/>
            <a:ln w="19050">
              <a:solidFill>
                <a:schemeClr val="tx1"/>
              </a:solidFill>
              <a:round/>
              <a:headEnd/>
              <a:tailEnd/>
            </a:ln>
          </p:spPr>
          <p:txBody>
            <a:bodyPr wrap="none" anchor="ctr">
              <a:prstTxWarp prst="textNoShape">
                <a:avLst/>
              </a:prstTxWarp>
            </a:bodyPr>
            <a:lstStyle/>
            <a:p>
              <a:endParaRPr lang="en-US" sz="1246"/>
            </a:p>
          </p:txBody>
        </p:sp>
        <p:grpSp>
          <p:nvGrpSpPr>
            <p:cNvPr id="16414" name="Group 33"/>
            <p:cNvGrpSpPr>
              <a:grpSpLocks/>
            </p:cNvGrpSpPr>
            <p:nvPr/>
          </p:nvGrpSpPr>
          <p:grpSpPr bwMode="auto">
            <a:xfrm>
              <a:off x="4457700" y="6572250"/>
              <a:ext cx="571500" cy="120650"/>
              <a:chOff x="776" y="4420"/>
              <a:chExt cx="360" cy="76"/>
            </a:xfrm>
          </p:grpSpPr>
          <p:sp>
            <p:nvSpPr>
              <p:cNvPr id="16462" name="Line 34"/>
              <p:cNvSpPr>
                <a:spLocks noChangeShapeType="1"/>
              </p:cNvSpPr>
              <p:nvPr/>
            </p:nvSpPr>
            <p:spPr bwMode="auto">
              <a:xfrm>
                <a:off x="776" y="4496"/>
                <a:ext cx="104" cy="0"/>
              </a:xfrm>
              <a:prstGeom prst="line">
                <a:avLst/>
              </a:prstGeom>
              <a:noFill/>
              <a:ln w="19050">
                <a:solidFill>
                  <a:srgbClr val="FF0000"/>
                </a:solidFill>
                <a:round/>
                <a:headEnd/>
                <a:tailEnd/>
              </a:ln>
            </p:spPr>
            <p:txBody>
              <a:bodyPr wrap="none" anchor="ctr">
                <a:prstTxWarp prst="textNoShape">
                  <a:avLst/>
                </a:prstTxWarp>
              </a:bodyPr>
              <a:lstStyle/>
              <a:p>
                <a:endParaRPr lang="en-US" sz="1246"/>
              </a:p>
            </p:txBody>
          </p:sp>
          <p:sp>
            <p:nvSpPr>
              <p:cNvPr id="16463" name="Line 35"/>
              <p:cNvSpPr>
                <a:spLocks noChangeShapeType="1"/>
              </p:cNvSpPr>
              <p:nvPr/>
            </p:nvSpPr>
            <p:spPr bwMode="auto">
              <a:xfrm>
                <a:off x="1032" y="4496"/>
                <a:ext cx="104" cy="0"/>
              </a:xfrm>
              <a:prstGeom prst="line">
                <a:avLst/>
              </a:prstGeom>
              <a:noFill/>
              <a:ln w="19050">
                <a:solidFill>
                  <a:srgbClr val="FF0000"/>
                </a:solidFill>
                <a:round/>
                <a:headEnd/>
                <a:tailEnd/>
              </a:ln>
            </p:spPr>
            <p:txBody>
              <a:bodyPr wrap="none" anchor="ctr">
                <a:prstTxWarp prst="textNoShape">
                  <a:avLst/>
                </a:prstTxWarp>
              </a:bodyPr>
              <a:lstStyle/>
              <a:p>
                <a:endParaRPr lang="en-US" sz="1246"/>
              </a:p>
            </p:txBody>
          </p:sp>
          <p:sp>
            <p:nvSpPr>
              <p:cNvPr id="16464" name="Line 36"/>
              <p:cNvSpPr>
                <a:spLocks noChangeShapeType="1"/>
              </p:cNvSpPr>
              <p:nvPr/>
            </p:nvSpPr>
            <p:spPr bwMode="auto">
              <a:xfrm flipV="1">
                <a:off x="884" y="4420"/>
                <a:ext cx="68" cy="72"/>
              </a:xfrm>
              <a:prstGeom prst="line">
                <a:avLst/>
              </a:prstGeom>
              <a:noFill/>
              <a:ln w="19050">
                <a:solidFill>
                  <a:srgbClr val="FF0000"/>
                </a:solidFill>
                <a:prstDash val="sysDot"/>
                <a:round/>
                <a:headEnd/>
                <a:tailEnd/>
              </a:ln>
            </p:spPr>
            <p:txBody>
              <a:bodyPr wrap="none" anchor="ctr">
                <a:prstTxWarp prst="textNoShape">
                  <a:avLst/>
                </a:prstTxWarp>
              </a:bodyPr>
              <a:lstStyle/>
              <a:p>
                <a:endParaRPr lang="en-US" sz="1246"/>
              </a:p>
            </p:txBody>
          </p:sp>
          <p:sp>
            <p:nvSpPr>
              <p:cNvPr id="16465" name="Line 37"/>
              <p:cNvSpPr>
                <a:spLocks noChangeShapeType="1"/>
              </p:cNvSpPr>
              <p:nvPr/>
            </p:nvSpPr>
            <p:spPr bwMode="auto">
              <a:xfrm rot="5400000" flipV="1">
                <a:off x="956" y="4424"/>
                <a:ext cx="68" cy="72"/>
              </a:xfrm>
              <a:prstGeom prst="line">
                <a:avLst/>
              </a:prstGeom>
              <a:noFill/>
              <a:ln w="19050">
                <a:solidFill>
                  <a:srgbClr val="FF0000"/>
                </a:solidFill>
                <a:prstDash val="sysDot"/>
                <a:round/>
                <a:headEnd/>
                <a:tailEnd/>
              </a:ln>
            </p:spPr>
            <p:txBody>
              <a:bodyPr wrap="none" anchor="ctr">
                <a:prstTxWarp prst="textNoShape">
                  <a:avLst/>
                </a:prstTxWarp>
              </a:bodyPr>
              <a:lstStyle/>
              <a:p>
                <a:endParaRPr lang="en-US" sz="1246"/>
              </a:p>
            </p:txBody>
          </p:sp>
        </p:grpSp>
        <p:sp>
          <p:nvSpPr>
            <p:cNvPr id="16418" name="Line 71"/>
            <p:cNvSpPr>
              <a:spLocks noChangeShapeType="1"/>
            </p:cNvSpPr>
            <p:nvPr/>
          </p:nvSpPr>
          <p:spPr bwMode="auto">
            <a:xfrm flipV="1">
              <a:off x="4489450" y="669290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16419" name="Line 72"/>
            <p:cNvSpPr>
              <a:spLocks noChangeShapeType="1"/>
            </p:cNvSpPr>
            <p:nvPr/>
          </p:nvSpPr>
          <p:spPr bwMode="auto">
            <a:xfrm flipV="1">
              <a:off x="4540250" y="669290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16420" name="Line 73"/>
            <p:cNvSpPr>
              <a:spLocks noChangeShapeType="1"/>
            </p:cNvSpPr>
            <p:nvPr/>
          </p:nvSpPr>
          <p:spPr bwMode="auto">
            <a:xfrm flipV="1">
              <a:off x="4603750" y="669290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16421" name="Line 74"/>
            <p:cNvSpPr>
              <a:spLocks noChangeShapeType="1"/>
            </p:cNvSpPr>
            <p:nvPr/>
          </p:nvSpPr>
          <p:spPr bwMode="auto">
            <a:xfrm flipV="1">
              <a:off x="4883150" y="669925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16422" name="Line 75"/>
            <p:cNvSpPr>
              <a:spLocks noChangeShapeType="1"/>
            </p:cNvSpPr>
            <p:nvPr/>
          </p:nvSpPr>
          <p:spPr bwMode="auto">
            <a:xfrm flipV="1">
              <a:off x="4933950" y="669925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16423" name="Line 76"/>
            <p:cNvSpPr>
              <a:spLocks noChangeShapeType="1"/>
            </p:cNvSpPr>
            <p:nvPr/>
          </p:nvSpPr>
          <p:spPr bwMode="auto">
            <a:xfrm flipV="1">
              <a:off x="4997450" y="669925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grpSp>
      <p:sp>
        <p:nvSpPr>
          <p:cNvPr id="16424" name="Text Box 77"/>
          <p:cNvSpPr txBox="1">
            <a:spLocks noChangeArrowheads="1"/>
          </p:cNvSpPr>
          <p:nvPr/>
        </p:nvSpPr>
        <p:spPr bwMode="auto">
          <a:xfrm>
            <a:off x="5461542" y="940014"/>
            <a:ext cx="706155" cy="284052"/>
          </a:xfrm>
          <a:prstGeom prst="rect">
            <a:avLst/>
          </a:prstGeom>
          <a:noFill/>
          <a:ln w="9525">
            <a:noFill/>
            <a:miter lim="800000"/>
            <a:headEnd/>
            <a:tailEnd/>
          </a:ln>
        </p:spPr>
        <p:txBody>
          <a:bodyPr wrap="none" anchor="ctr">
            <a:prstTxWarp prst="textNoShape">
              <a:avLst/>
            </a:prstTxWarp>
            <a:spAutoFit/>
          </a:bodyPr>
          <a:lstStyle/>
          <a:p>
            <a:pPr algn="ctr">
              <a:spcBef>
                <a:spcPct val="50000"/>
              </a:spcBef>
            </a:pPr>
            <a:r>
              <a:rPr lang="en-US" sz="1246" b="1" dirty="0">
                <a:ea typeface="Arial" pitchFamily="-52" charset="0"/>
                <a:cs typeface="Arial" pitchFamily="-52" charset="0"/>
              </a:rPr>
              <a:t>Wet-lab</a:t>
            </a:r>
          </a:p>
        </p:txBody>
      </p:sp>
      <p:sp>
        <p:nvSpPr>
          <p:cNvPr id="16425" name="Text Box 78"/>
          <p:cNvSpPr txBox="1">
            <a:spLocks noChangeArrowheads="1"/>
          </p:cNvSpPr>
          <p:nvPr/>
        </p:nvSpPr>
        <p:spPr bwMode="auto">
          <a:xfrm>
            <a:off x="5430046" y="3633130"/>
            <a:ext cx="672107" cy="284052"/>
          </a:xfrm>
          <a:prstGeom prst="rect">
            <a:avLst/>
          </a:prstGeom>
          <a:noFill/>
          <a:ln w="9525">
            <a:noFill/>
            <a:miter lim="800000"/>
            <a:headEnd/>
            <a:tailEnd/>
          </a:ln>
        </p:spPr>
        <p:txBody>
          <a:bodyPr wrap="none" anchor="ctr">
            <a:prstTxWarp prst="textNoShape">
              <a:avLst/>
            </a:prstTxWarp>
            <a:spAutoFit/>
          </a:bodyPr>
          <a:lstStyle/>
          <a:p>
            <a:pPr algn="ctr">
              <a:spcBef>
                <a:spcPct val="50000"/>
              </a:spcBef>
            </a:pPr>
            <a:r>
              <a:rPr lang="en-US" sz="1246" b="1" i="1" dirty="0">
                <a:ea typeface="Arial" pitchFamily="-52" charset="0"/>
                <a:cs typeface="Arial" pitchFamily="-52" charset="0"/>
              </a:rPr>
              <a:t>in </a:t>
            </a:r>
            <a:r>
              <a:rPr lang="en-US" sz="1246" b="1" i="1" dirty="0" err="1">
                <a:ea typeface="Arial" pitchFamily="-52" charset="0"/>
                <a:cs typeface="Arial" pitchFamily="-52" charset="0"/>
              </a:rPr>
              <a:t>silico</a:t>
            </a:r>
            <a:endParaRPr lang="en-US" sz="1246" b="1" i="1" dirty="0">
              <a:ea typeface="Arial" pitchFamily="-52" charset="0"/>
              <a:cs typeface="Arial" pitchFamily="-52" charset="0"/>
            </a:endParaRPr>
          </a:p>
        </p:txBody>
      </p:sp>
      <p:sp>
        <p:nvSpPr>
          <p:cNvPr id="16426" name="Text Box 79"/>
          <p:cNvSpPr txBox="1">
            <a:spLocks noChangeArrowheads="1"/>
          </p:cNvSpPr>
          <p:nvPr/>
        </p:nvSpPr>
        <p:spPr bwMode="auto">
          <a:xfrm>
            <a:off x="2887750" y="3991976"/>
            <a:ext cx="974847" cy="307777"/>
          </a:xfrm>
          <a:prstGeom prst="rect">
            <a:avLst/>
          </a:prstGeom>
          <a:noFill/>
          <a:ln w="9525">
            <a:noFill/>
            <a:miter lim="800000"/>
            <a:headEnd/>
            <a:tailEnd/>
          </a:ln>
        </p:spPr>
        <p:txBody>
          <a:bodyPr anchor="ctr">
            <a:prstTxWarp prst="textNoShape">
              <a:avLst/>
            </a:prstTxWarp>
            <a:spAutoFit/>
          </a:bodyPr>
          <a:lstStyle/>
          <a:p>
            <a:pPr algn="ctr"/>
            <a:r>
              <a:rPr lang="en-US" sz="1400" b="1" dirty="0">
                <a:ea typeface="Arial" pitchFamily="-52" charset="0"/>
                <a:cs typeface="Arial" pitchFamily="-52" charset="0"/>
              </a:rPr>
              <a:t>FASTQ file</a:t>
            </a:r>
          </a:p>
        </p:txBody>
      </p:sp>
      <p:sp>
        <p:nvSpPr>
          <p:cNvPr id="16428" name="Line 87"/>
          <p:cNvSpPr>
            <a:spLocks noChangeShapeType="1"/>
          </p:cNvSpPr>
          <p:nvPr/>
        </p:nvSpPr>
        <p:spPr bwMode="auto">
          <a:xfrm flipV="1">
            <a:off x="3903785" y="4438367"/>
            <a:ext cx="1085850" cy="92319"/>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sz="1246"/>
          </a:p>
        </p:txBody>
      </p:sp>
      <p:pic>
        <p:nvPicPr>
          <p:cNvPr id="16429" name="Picture 88" descr="Picture 24"/>
          <p:cNvPicPr>
            <a:picLocks noChangeAspect="1" noChangeArrowheads="1"/>
          </p:cNvPicPr>
          <p:nvPr/>
        </p:nvPicPr>
        <p:blipFill>
          <a:blip r:embed="rId3"/>
          <a:srcRect/>
          <a:stretch>
            <a:fillRect/>
          </a:stretch>
        </p:blipFill>
        <p:spPr bwMode="auto">
          <a:xfrm>
            <a:off x="2967404" y="5014263"/>
            <a:ext cx="1811215" cy="650631"/>
          </a:xfrm>
          <a:prstGeom prst="rect">
            <a:avLst/>
          </a:prstGeom>
          <a:noFill/>
          <a:ln w="9525">
            <a:noFill/>
            <a:miter lim="800000"/>
            <a:headEnd/>
            <a:tailEnd/>
          </a:ln>
        </p:spPr>
      </p:pic>
      <p:sp>
        <p:nvSpPr>
          <p:cNvPr id="16430" name="Line 89"/>
          <p:cNvSpPr>
            <a:spLocks noChangeShapeType="1"/>
          </p:cNvSpPr>
          <p:nvPr/>
        </p:nvSpPr>
        <p:spPr bwMode="auto">
          <a:xfrm flipH="1">
            <a:off x="4865075" y="4469140"/>
            <a:ext cx="594947" cy="688731"/>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sz="1246"/>
          </a:p>
        </p:txBody>
      </p:sp>
      <p:sp>
        <p:nvSpPr>
          <p:cNvPr id="2" name="TextBox 1"/>
          <p:cNvSpPr txBox="1"/>
          <p:nvPr/>
        </p:nvSpPr>
        <p:spPr>
          <a:xfrm>
            <a:off x="3033468" y="5671213"/>
            <a:ext cx="1481259" cy="307777"/>
          </a:xfrm>
          <a:prstGeom prst="rect">
            <a:avLst/>
          </a:prstGeom>
          <a:noFill/>
        </p:spPr>
        <p:txBody>
          <a:bodyPr wrap="square" rtlCol="0">
            <a:spAutoFit/>
          </a:bodyPr>
          <a:lstStyle/>
          <a:p>
            <a:pPr algn="ctr"/>
            <a:r>
              <a:rPr lang="en-US" sz="1400" dirty="0">
                <a:solidFill>
                  <a:srgbClr val="000000"/>
                </a:solidFill>
                <a:ea typeface="Arial" pitchFamily="-52" charset="0"/>
                <a:cs typeface="Arial" pitchFamily="-52" charset="0"/>
              </a:rPr>
              <a:t>view in Artemis</a:t>
            </a:r>
          </a:p>
        </p:txBody>
      </p:sp>
      <p:sp>
        <p:nvSpPr>
          <p:cNvPr id="3" name="TextBox 2"/>
          <p:cNvSpPr txBox="1"/>
          <p:nvPr/>
        </p:nvSpPr>
        <p:spPr>
          <a:xfrm>
            <a:off x="3883907" y="3762959"/>
            <a:ext cx="1143192" cy="646331"/>
          </a:xfrm>
          <a:prstGeom prst="rect">
            <a:avLst/>
          </a:prstGeom>
          <a:noFill/>
        </p:spPr>
        <p:txBody>
          <a:bodyPr wrap="square" rtlCol="0">
            <a:spAutoFit/>
          </a:bodyPr>
          <a:lstStyle/>
          <a:p>
            <a:pPr algn="ctr"/>
            <a:r>
              <a:rPr lang="en-US" sz="1200" dirty="0">
                <a:solidFill>
                  <a:srgbClr val="000000"/>
                </a:solidFill>
                <a:ea typeface="Arial" pitchFamily="-52" charset="0"/>
                <a:cs typeface="Arial" pitchFamily="-52" charset="0"/>
              </a:rPr>
              <a:t>Align reads to reference genome</a:t>
            </a:r>
            <a:endParaRPr lang="en-US" sz="1200" b="1" dirty="0">
              <a:solidFill>
                <a:srgbClr val="000000"/>
              </a:solidFill>
              <a:ea typeface="Arial" pitchFamily="-52" charset="0"/>
              <a:cs typeface="Arial" pitchFamily="-52" charset="0"/>
            </a:endParaRPr>
          </a:p>
        </p:txBody>
      </p:sp>
      <p:sp>
        <p:nvSpPr>
          <p:cNvPr id="87" name="Slide Number Placeholder 86"/>
          <p:cNvSpPr>
            <a:spLocks noGrp="1"/>
          </p:cNvSpPr>
          <p:nvPr>
            <p:ph type="sldNum" sz="quarter" idx="12"/>
          </p:nvPr>
        </p:nvSpPr>
        <p:spPr/>
        <p:txBody>
          <a:bodyPr/>
          <a:lstStyle/>
          <a:p>
            <a:fld id="{C840886F-D678-4B7D-9831-BE738213A530}" type="slidenum">
              <a:rPr lang="en-US"/>
              <a:pPr/>
              <a:t>3</a:t>
            </a:fld>
            <a:endParaRPr lang="en-US"/>
          </a:p>
        </p:txBody>
      </p:sp>
      <p:sp>
        <p:nvSpPr>
          <p:cNvPr id="88" name="Line 89"/>
          <p:cNvSpPr>
            <a:spLocks noChangeShapeType="1"/>
          </p:cNvSpPr>
          <p:nvPr/>
        </p:nvSpPr>
        <p:spPr bwMode="auto">
          <a:xfrm>
            <a:off x="5515708" y="4470606"/>
            <a:ext cx="296007" cy="921726"/>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sz="1246"/>
          </a:p>
        </p:txBody>
      </p:sp>
      <p:grpSp>
        <p:nvGrpSpPr>
          <p:cNvPr id="93" name="Group 92"/>
          <p:cNvGrpSpPr/>
          <p:nvPr/>
        </p:nvGrpSpPr>
        <p:grpSpPr>
          <a:xfrm>
            <a:off x="5716468" y="5258128"/>
            <a:ext cx="580292" cy="475836"/>
            <a:chOff x="4927604" y="7013402"/>
            <a:chExt cx="838200" cy="687319"/>
          </a:xfrm>
        </p:grpSpPr>
        <p:sp>
          <p:nvSpPr>
            <p:cNvPr id="89" name="Line 32"/>
            <p:cNvSpPr>
              <a:spLocks noChangeShapeType="1"/>
            </p:cNvSpPr>
            <p:nvPr/>
          </p:nvSpPr>
          <p:spPr bwMode="auto">
            <a:xfrm>
              <a:off x="4927604" y="7408334"/>
              <a:ext cx="838200" cy="0"/>
            </a:xfrm>
            <a:prstGeom prst="line">
              <a:avLst/>
            </a:prstGeom>
            <a:noFill/>
            <a:ln w="25400">
              <a:solidFill>
                <a:schemeClr val="tx1"/>
              </a:solidFill>
              <a:round/>
              <a:headEnd/>
              <a:tailEnd/>
            </a:ln>
          </p:spPr>
          <p:txBody>
            <a:bodyPr wrap="none" anchor="ctr">
              <a:prstTxWarp prst="textNoShape">
                <a:avLst/>
              </a:prstTxWarp>
            </a:bodyPr>
            <a:lstStyle/>
            <a:p>
              <a:endParaRPr lang="en-US" sz="1246"/>
            </a:p>
          </p:txBody>
        </p:sp>
        <p:sp>
          <p:nvSpPr>
            <p:cNvPr id="90" name="Line 32"/>
            <p:cNvSpPr>
              <a:spLocks noChangeShapeType="1"/>
            </p:cNvSpPr>
            <p:nvPr/>
          </p:nvSpPr>
          <p:spPr bwMode="auto">
            <a:xfrm>
              <a:off x="5113871" y="7298267"/>
              <a:ext cx="474133"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91" name="Text Box 39"/>
            <p:cNvSpPr txBox="1">
              <a:spLocks noChangeArrowheads="1"/>
            </p:cNvSpPr>
            <p:nvPr/>
          </p:nvSpPr>
          <p:spPr bwMode="auto">
            <a:xfrm>
              <a:off x="5239918" y="7013402"/>
              <a:ext cx="441217" cy="687319"/>
            </a:xfrm>
            <a:prstGeom prst="rect">
              <a:avLst/>
            </a:prstGeom>
            <a:noFill/>
            <a:ln w="9525">
              <a:noFill/>
              <a:miter lim="800000"/>
              <a:headEnd/>
              <a:tailEnd/>
            </a:ln>
          </p:spPr>
          <p:txBody>
            <a:bodyPr wrap="square" anchor="ctr">
              <a:prstTxWarp prst="textNoShape">
                <a:avLst/>
              </a:prstTxWarp>
              <a:spAutoFit/>
            </a:bodyPr>
            <a:lstStyle/>
            <a:p>
              <a:pPr algn="ctr"/>
              <a:r>
                <a:rPr lang="en-US" sz="2492" dirty="0">
                  <a:solidFill>
                    <a:srgbClr val="800000"/>
                  </a:solidFill>
                  <a:ea typeface="Arial" pitchFamily="-52" charset="0"/>
                  <a:cs typeface="Arial" pitchFamily="-52" charset="0"/>
                </a:rPr>
                <a:t>*</a:t>
              </a:r>
              <a:endParaRPr lang="en-US" sz="2492" b="1" dirty="0">
                <a:solidFill>
                  <a:srgbClr val="800000"/>
                </a:solidFill>
                <a:ea typeface="Arial" pitchFamily="-52" charset="0"/>
                <a:cs typeface="Arial" pitchFamily="-52" charset="0"/>
              </a:endParaRPr>
            </a:p>
          </p:txBody>
        </p:sp>
      </p:grpSp>
      <p:sp>
        <p:nvSpPr>
          <p:cNvPr id="92" name="Line 89"/>
          <p:cNvSpPr>
            <a:spLocks noChangeShapeType="1"/>
          </p:cNvSpPr>
          <p:nvPr/>
        </p:nvSpPr>
        <p:spPr bwMode="auto">
          <a:xfrm flipH="1" flipV="1">
            <a:off x="4835770" y="5462672"/>
            <a:ext cx="866042" cy="13187"/>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sz="1246"/>
          </a:p>
        </p:txBody>
      </p:sp>
    </p:spTree>
    <p:extLst>
      <p:ext uri="{BB962C8B-B14F-4D97-AF65-F5344CB8AC3E}">
        <p14:creationId xmlns:p14="http://schemas.microsoft.com/office/powerpoint/2010/main" val="31090257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4" descr="Indexing1"/>
          <p:cNvPicPr>
            <a:picLocks noChangeAspect="1" noChangeArrowheads="1"/>
          </p:cNvPicPr>
          <p:nvPr/>
        </p:nvPicPr>
        <p:blipFill>
          <a:blip r:embed="rId3">
            <a:extLst>
              <a:ext uri="{28A0092B-C50C-407E-A947-70E740481C1C}">
                <a14:useLocalDpi xmlns:a14="http://schemas.microsoft.com/office/drawing/2010/main" val="0"/>
              </a:ext>
            </a:extLst>
          </a:blip>
          <a:srcRect t="57422" b="11256"/>
          <a:stretch>
            <a:fillRect/>
          </a:stretch>
        </p:blipFill>
        <p:spPr bwMode="auto">
          <a:xfrm>
            <a:off x="1531938" y="1679575"/>
            <a:ext cx="3505200" cy="914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2771" name="Picture 5" descr="Indexing2"/>
          <p:cNvPicPr>
            <a:picLocks noChangeAspect="1" noChangeArrowheads="1"/>
          </p:cNvPicPr>
          <p:nvPr/>
        </p:nvPicPr>
        <p:blipFill>
          <a:blip r:embed="rId4">
            <a:extLst>
              <a:ext uri="{28A0092B-C50C-407E-A947-70E740481C1C}">
                <a14:useLocalDpi xmlns:a14="http://schemas.microsoft.com/office/drawing/2010/main" val="0"/>
              </a:ext>
            </a:extLst>
          </a:blip>
          <a:srcRect t="18271"/>
          <a:stretch>
            <a:fillRect/>
          </a:stretch>
        </p:blipFill>
        <p:spPr bwMode="auto">
          <a:xfrm>
            <a:off x="5808663" y="2919413"/>
            <a:ext cx="3103562" cy="2112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2772" name="Rectangle 6"/>
          <p:cNvSpPr>
            <a:spLocks noChangeArrowheads="1"/>
          </p:cNvSpPr>
          <p:nvPr/>
        </p:nvSpPr>
        <p:spPr bwMode="auto">
          <a:xfrm>
            <a:off x="381000" y="3352800"/>
            <a:ext cx="4800600" cy="31480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r>
              <a:rPr lang="en-US" sz="800" b="1">
                <a:latin typeface="Courier" charset="0"/>
                <a:ea typeface="ＭＳ Ｐゴシック" charset="0"/>
                <a:cs typeface="ＭＳ Ｐゴシック" charset="0"/>
              </a:rPr>
              <a:t>@IL22_1561:1:1:1771:914</a:t>
            </a:r>
          </a:p>
          <a:p>
            <a:r>
              <a:rPr lang="en-US" sz="800" b="1">
                <a:solidFill>
                  <a:srgbClr val="007E00"/>
                </a:solidFill>
                <a:latin typeface="Courier" charset="0"/>
                <a:ea typeface="ＭＳ Ｐゴシック" charset="0"/>
                <a:cs typeface="ＭＳ Ｐゴシック" charset="0"/>
              </a:rPr>
              <a:t>TTTTTTCAATACAATTTCATCTCTAATTTCAATTC</a:t>
            </a:r>
            <a:r>
              <a:rPr lang="en-US" sz="800" b="1">
                <a:latin typeface="Courier" charset="0"/>
                <a:ea typeface="ＭＳ Ｐゴシック" charset="0"/>
                <a:cs typeface="ＭＳ Ｐゴシック" charset="0"/>
              </a:rPr>
              <a:t>A</a:t>
            </a:r>
            <a:r>
              <a:rPr lang="en-US" sz="800" b="1">
                <a:solidFill>
                  <a:srgbClr val="FF0000"/>
                </a:solidFill>
                <a:latin typeface="Courier" charset="0"/>
                <a:ea typeface="ＭＳ Ｐゴシック" charset="0"/>
                <a:cs typeface="ＭＳ Ｐゴシック" charset="0"/>
              </a:rPr>
              <a:t>GCCTAA</a:t>
            </a:r>
            <a:endParaRPr lang="en-US" sz="800" b="1">
              <a:latin typeface="Courier" charset="0"/>
              <a:ea typeface="ＭＳ Ｐゴシック" charset="0"/>
              <a:cs typeface="ＭＳ Ｐゴシック" charset="0"/>
            </a:endParaRPr>
          </a:p>
          <a:p>
            <a:r>
              <a:rPr lang="en-US" sz="800" b="1">
                <a:latin typeface="Courier" charset="0"/>
                <a:ea typeface="ＭＳ Ｐゴシック" charset="0"/>
                <a:cs typeface="ＭＳ Ｐゴシック" charset="0"/>
              </a:rPr>
              <a:t>+</a:t>
            </a:r>
          </a:p>
          <a:p>
            <a:r>
              <a:rPr lang="en-US" sz="800" b="1">
                <a:latin typeface="Courier" charset="0"/>
                <a:ea typeface="ＭＳ Ｐゴシック" charset="0"/>
                <a:cs typeface="ＭＳ Ｐゴシック" charset="0"/>
              </a:rPr>
              <a:t>&gt;&gt;&gt;&gt;7&gt;&gt;&gt;&gt;&gt;&gt;&gt;&gt;&gt;&gt;&gt;&gt;&gt;&gt;&gt;&gt;&gt;&gt;&gt;:&gt;5&gt;&gt;&gt;96&gt;+&gt;&gt;7;&gt;&gt;&gt;&gt;</a:t>
            </a:r>
          </a:p>
          <a:p>
            <a:r>
              <a:rPr lang="en-US" sz="800" b="1">
                <a:latin typeface="Courier" charset="0"/>
                <a:ea typeface="ＭＳ Ｐゴシック" charset="0"/>
                <a:cs typeface="ＭＳ Ｐゴシック" charset="0"/>
              </a:rPr>
              <a:t>@IL22_1561:1:1:1222:1105</a:t>
            </a:r>
          </a:p>
          <a:p>
            <a:r>
              <a:rPr lang="en-US" sz="800" b="1">
                <a:solidFill>
                  <a:srgbClr val="007E00"/>
                </a:solidFill>
                <a:latin typeface="Courier" charset="0"/>
                <a:ea typeface="ＭＳ Ｐゴシック" charset="0"/>
                <a:cs typeface="ＭＳ Ｐゴシック" charset="0"/>
              </a:rPr>
              <a:t>ATGATATCATCTACACGGTTTAAAAATTCTGGACG</a:t>
            </a:r>
            <a:r>
              <a:rPr lang="en-US" sz="800" b="1">
                <a:latin typeface="Courier" charset="0"/>
                <a:ea typeface="ＭＳ Ｐゴシック" charset="0"/>
                <a:cs typeface="ＭＳ Ｐゴシック" charset="0"/>
              </a:rPr>
              <a:t>G</a:t>
            </a:r>
            <a:r>
              <a:rPr lang="en-US" sz="800" b="1">
                <a:solidFill>
                  <a:srgbClr val="FF0000"/>
                </a:solidFill>
                <a:latin typeface="Courier" charset="0"/>
                <a:ea typeface="ＭＳ Ｐゴシック" charset="0"/>
                <a:cs typeface="ＭＳ Ｐゴシック" charset="0"/>
              </a:rPr>
              <a:t>CTGATC</a:t>
            </a:r>
            <a:endParaRPr lang="en-US" sz="800" b="1">
              <a:latin typeface="Courier" charset="0"/>
              <a:ea typeface="ＭＳ Ｐゴシック" charset="0"/>
              <a:cs typeface="ＭＳ Ｐゴシック" charset="0"/>
            </a:endParaRPr>
          </a:p>
          <a:p>
            <a:r>
              <a:rPr lang="en-US" sz="800" b="1">
                <a:latin typeface="Courier" charset="0"/>
                <a:ea typeface="ＭＳ Ｐゴシック" charset="0"/>
                <a:cs typeface="ＭＳ Ｐゴシック" charset="0"/>
              </a:rPr>
              <a:t>+</a:t>
            </a:r>
          </a:p>
          <a:p>
            <a:r>
              <a:rPr lang="en-US" sz="800" b="1">
                <a:latin typeface="Courier" charset="0"/>
                <a:ea typeface="ＭＳ Ｐゴシック" charset="0"/>
                <a:cs typeface="ＭＳ Ｐゴシック" charset="0"/>
              </a:rPr>
              <a:t>&gt;&gt;;&gt;&gt;&gt;&gt;&gt;&gt;&gt;;&gt;&gt;&gt;&gt;&gt;55&gt;&gt;&gt;&gt;&gt;&gt;&gt;&gt;&gt;&gt;&gt;&gt;+2&gt;&gt;8&gt;&gt;&gt;&gt;&gt;57</a:t>
            </a:r>
          </a:p>
          <a:p>
            <a:r>
              <a:rPr lang="en-US" sz="800" b="1">
                <a:latin typeface="Courier" charset="0"/>
                <a:ea typeface="ＭＳ Ｐゴシック" charset="0"/>
                <a:cs typeface="ＭＳ Ｐゴシック" charset="0"/>
              </a:rPr>
              <a:t>@IL22_1561:1:1:1438:709</a:t>
            </a:r>
          </a:p>
          <a:p>
            <a:r>
              <a:rPr lang="en-US" sz="800" b="1">
                <a:solidFill>
                  <a:srgbClr val="007E00"/>
                </a:solidFill>
                <a:latin typeface="Courier" charset="0"/>
                <a:ea typeface="ＭＳ Ｐゴシック" charset="0"/>
                <a:cs typeface="ＭＳ Ｐゴシック" charset="0"/>
              </a:rPr>
              <a:t>ACACCGATGACAATAATTGTTCCAATATCTGTAAC</a:t>
            </a:r>
            <a:r>
              <a:rPr lang="en-US" sz="800" b="1">
                <a:latin typeface="Courier" charset="0"/>
                <a:ea typeface="ＭＳ Ｐゴシック" charset="0"/>
                <a:cs typeface="ＭＳ Ｐゴシック" charset="0"/>
              </a:rPr>
              <a:t>A</a:t>
            </a:r>
            <a:r>
              <a:rPr lang="en-US" sz="800" b="1">
                <a:solidFill>
                  <a:srgbClr val="FF0000"/>
                </a:solidFill>
                <a:latin typeface="Courier" charset="0"/>
                <a:ea typeface="ＭＳ Ｐゴシック" charset="0"/>
                <a:cs typeface="ＭＳ Ｐゴシック" charset="0"/>
              </a:rPr>
              <a:t>AAGCTA</a:t>
            </a:r>
            <a:endParaRPr lang="en-US" sz="800" b="1">
              <a:latin typeface="Courier" charset="0"/>
              <a:ea typeface="ＭＳ Ｐゴシック" charset="0"/>
              <a:cs typeface="ＭＳ Ｐゴシック" charset="0"/>
            </a:endParaRPr>
          </a:p>
          <a:p>
            <a:r>
              <a:rPr lang="en-US" sz="800" b="1">
                <a:latin typeface="Courier" charset="0"/>
                <a:ea typeface="ＭＳ Ｐゴシック" charset="0"/>
                <a:cs typeface="ＭＳ Ｐゴシック" charset="0"/>
              </a:rPr>
              <a:t>+</a:t>
            </a:r>
          </a:p>
          <a:p>
            <a:r>
              <a:rPr lang="en-US" sz="800" b="1">
                <a:latin typeface="Courier" charset="0"/>
                <a:ea typeface="ＭＳ Ｐゴシック" charset="0"/>
                <a:cs typeface="ＭＳ Ｐゴシック" charset="0"/>
              </a:rPr>
              <a:t>&lt;&lt;&lt;&lt;&lt;2&lt;&lt;2&lt;&lt;&lt;&lt;&lt;&lt;&lt;&lt;&lt;)'&lt;&lt;&lt;&lt;&lt;&lt;&lt;&lt;&lt;&lt;+&lt;;;7&lt;)&lt;&lt;2&lt;&lt;</a:t>
            </a:r>
          </a:p>
          <a:p>
            <a:r>
              <a:rPr lang="en-US" sz="800" b="1">
                <a:latin typeface="Courier" charset="0"/>
                <a:ea typeface="ＭＳ Ｐゴシック" charset="0"/>
                <a:cs typeface="ＭＳ Ｐゴシック" charset="0"/>
              </a:rPr>
              <a:t>@IL22_1561:1:1:1671:1462</a:t>
            </a:r>
          </a:p>
          <a:p>
            <a:r>
              <a:rPr lang="en-US" sz="800" b="1">
                <a:solidFill>
                  <a:srgbClr val="007E00"/>
                </a:solidFill>
                <a:latin typeface="Courier" charset="0"/>
                <a:ea typeface="ＭＳ Ｐゴシック" charset="0"/>
                <a:cs typeface="ＭＳ Ｐゴシック" charset="0"/>
              </a:rPr>
              <a:t>TGCAAGAACATTAGACAACGTATCTTCAATCGTTT</a:t>
            </a:r>
            <a:r>
              <a:rPr lang="en-US" sz="800" b="1">
                <a:latin typeface="Courier" charset="0"/>
                <a:ea typeface="ＭＳ Ｐゴシック" charset="0"/>
                <a:cs typeface="ＭＳ Ｐゴシック" charset="0"/>
              </a:rPr>
              <a:t>A</a:t>
            </a:r>
            <a:r>
              <a:rPr lang="en-US" sz="800" b="1">
                <a:solidFill>
                  <a:srgbClr val="FF0000"/>
                </a:solidFill>
                <a:latin typeface="Courier" charset="0"/>
                <a:ea typeface="ＭＳ Ｐゴシック" charset="0"/>
                <a:cs typeface="ＭＳ Ｐゴシック" charset="0"/>
              </a:rPr>
              <a:t>TACAAG</a:t>
            </a:r>
            <a:endParaRPr lang="en-US" sz="800" b="1">
              <a:latin typeface="Courier" charset="0"/>
              <a:ea typeface="ＭＳ Ｐゴシック" charset="0"/>
              <a:cs typeface="ＭＳ Ｐゴシック" charset="0"/>
            </a:endParaRPr>
          </a:p>
          <a:p>
            <a:r>
              <a:rPr lang="en-US" sz="800" b="1">
                <a:latin typeface="Courier" charset="0"/>
                <a:ea typeface="ＭＳ Ｐゴシック" charset="0"/>
                <a:cs typeface="ＭＳ Ｐゴシック" charset="0"/>
              </a:rPr>
              <a:t>+</a:t>
            </a:r>
          </a:p>
          <a:p>
            <a:r>
              <a:rPr lang="en-US" sz="800" b="1">
                <a:latin typeface="Courier" charset="0"/>
                <a:ea typeface="ＭＳ Ｐゴシック" charset="0"/>
                <a:cs typeface="ＭＳ Ｐゴシック" charset="0"/>
              </a:rPr>
              <a:t>&gt;&gt;7&gt;:&gt;:&gt;&gt;7&gt;&gt;7/:&gt;&gt;&gt;7/.7&gt;&gt;&gt;&gt;&gt;57&gt;&gt;0&gt;&gt;&gt;&gt;&gt;&gt;7&gt;&gt;&gt;</a:t>
            </a:r>
          </a:p>
          <a:p>
            <a:r>
              <a:rPr lang="en-US" sz="800" b="1">
                <a:latin typeface="Courier" charset="0"/>
                <a:ea typeface="ＭＳ Ｐゴシック" charset="0"/>
                <a:cs typeface="ＭＳ Ｐゴシック" charset="0"/>
              </a:rPr>
              <a:t>@IL22_1561:1:1:1168:891</a:t>
            </a:r>
          </a:p>
          <a:p>
            <a:r>
              <a:rPr lang="en-US" sz="800" b="1">
                <a:solidFill>
                  <a:srgbClr val="007E00"/>
                </a:solidFill>
                <a:latin typeface="Courier" charset="0"/>
                <a:ea typeface="ＭＳ Ｐゴシック" charset="0"/>
                <a:cs typeface="ＭＳ Ｐゴシック" charset="0"/>
              </a:rPr>
              <a:t>AATGGAAATCAAACTATAACTTCAACACTAAATGA</a:t>
            </a:r>
            <a:r>
              <a:rPr lang="en-US" sz="800" b="1">
                <a:latin typeface="Courier" charset="0"/>
                <a:ea typeface="ＭＳ Ｐゴシック" charset="0"/>
                <a:cs typeface="ＭＳ Ｐゴシック" charset="0"/>
              </a:rPr>
              <a:t>G</a:t>
            </a:r>
            <a:r>
              <a:rPr lang="en-US" sz="800" b="1">
                <a:solidFill>
                  <a:srgbClr val="FF0000"/>
                </a:solidFill>
                <a:latin typeface="Courier" charset="0"/>
                <a:ea typeface="ＭＳ Ｐゴシック" charset="0"/>
                <a:cs typeface="ＭＳ Ｐゴシック" charset="0"/>
              </a:rPr>
              <a:t>AAGCTA</a:t>
            </a:r>
            <a:endParaRPr lang="en-US" sz="800" b="1">
              <a:latin typeface="Courier" charset="0"/>
              <a:ea typeface="ＭＳ Ｐゴシック" charset="0"/>
              <a:cs typeface="ＭＳ Ｐゴシック" charset="0"/>
            </a:endParaRPr>
          </a:p>
          <a:p>
            <a:r>
              <a:rPr lang="en-US" sz="800" b="1">
                <a:latin typeface="Courier" charset="0"/>
                <a:ea typeface="ＭＳ Ｐゴシック" charset="0"/>
                <a:cs typeface="ＭＳ Ｐゴシック" charset="0"/>
              </a:rPr>
              <a:t>+</a:t>
            </a:r>
          </a:p>
          <a:p>
            <a:r>
              <a:rPr lang="en-US" sz="800" b="1">
                <a:latin typeface="Courier" charset="0"/>
                <a:ea typeface="ＭＳ Ｐゴシック" charset="0"/>
                <a:cs typeface="ＭＳ Ｐゴシック" charset="0"/>
              </a:rPr>
              <a:t>&gt;&gt;&gt;:7&gt;&gt;&gt;&gt;&gt;&gt;&gt;&gt;&gt;&gt;&gt;&gt;&gt;&gt;&gt;&gt;&gt;&gt;&gt;&gt;&gt;&gt;&gt;&gt;&gt;&gt;&gt;&gt;0&gt;&gt;&gt;&gt;&gt;&gt;&gt;&gt;</a:t>
            </a:r>
          </a:p>
          <a:p>
            <a:r>
              <a:rPr lang="en-US" sz="800" b="1">
                <a:latin typeface="Courier" charset="0"/>
                <a:ea typeface="ＭＳ Ｐゴシック" charset="0"/>
                <a:cs typeface="ＭＳ Ｐゴシック" charset="0"/>
              </a:rPr>
              <a:t>@IL22_1561:1:1:1097:1281</a:t>
            </a:r>
          </a:p>
          <a:p>
            <a:r>
              <a:rPr lang="en-US" sz="800" b="1">
                <a:solidFill>
                  <a:srgbClr val="007E00"/>
                </a:solidFill>
                <a:latin typeface="Courier" charset="0"/>
                <a:ea typeface="ＭＳ Ｐゴシック" charset="0"/>
                <a:cs typeface="ＭＳ Ｐゴシック" charset="0"/>
              </a:rPr>
              <a:t>TAAAAGTATAACTTTCCATCACCAAAGTCAGAATT</a:t>
            </a:r>
            <a:r>
              <a:rPr lang="en-US" sz="800" b="1">
                <a:latin typeface="Courier" charset="0"/>
                <a:ea typeface="ＭＳ Ｐゴシック" charset="0"/>
                <a:cs typeface="ＭＳ Ｐゴシック" charset="0"/>
              </a:rPr>
              <a:t>T</a:t>
            </a:r>
            <a:r>
              <a:rPr lang="en-US" sz="800" b="1">
                <a:solidFill>
                  <a:srgbClr val="FF0000"/>
                </a:solidFill>
                <a:latin typeface="Courier" charset="0"/>
                <a:ea typeface="ＭＳ Ｐゴシック" charset="0"/>
                <a:cs typeface="ＭＳ Ｐゴシック" charset="0"/>
              </a:rPr>
              <a:t>ACATCG</a:t>
            </a:r>
            <a:endParaRPr lang="en-US" sz="800" b="1">
              <a:latin typeface="Courier" charset="0"/>
              <a:ea typeface="ＭＳ Ｐゴシック" charset="0"/>
              <a:cs typeface="ＭＳ Ｐゴシック" charset="0"/>
            </a:endParaRPr>
          </a:p>
          <a:p>
            <a:r>
              <a:rPr lang="en-US" sz="800" b="1">
                <a:latin typeface="Courier" charset="0"/>
                <a:ea typeface="ＭＳ Ｐゴシック" charset="0"/>
                <a:cs typeface="ＭＳ Ｐゴシック" charset="0"/>
              </a:rPr>
              <a:t>+</a:t>
            </a:r>
          </a:p>
          <a:p>
            <a:r>
              <a:rPr lang="en-US" sz="800" b="1">
                <a:latin typeface="Courier" charset="0"/>
                <a:ea typeface="ＭＳ Ｐゴシック" charset="0"/>
                <a:cs typeface="ＭＳ Ｐゴシック" charset="0"/>
              </a:rPr>
              <a:t>&gt;&gt;&gt;&gt;&gt;&gt;&gt;&gt;&gt;&gt;&gt;&gt;&gt;&gt;&gt;&gt;&gt;&gt;&gt;&gt;&gt;&gt;&gt;&gt;8&gt;8&gt;&gt;&gt;&gt;&gt;&gt;&gt;&gt;&gt;&gt;&gt;&gt;&gt;&gt;&gt;</a:t>
            </a:r>
          </a:p>
          <a:p>
            <a:endParaRPr lang="en-US" sz="800" b="1">
              <a:latin typeface="Courier" charset="0"/>
              <a:ea typeface="ＭＳ Ｐゴシック" charset="0"/>
              <a:cs typeface="ＭＳ Ｐゴシック" charset="0"/>
            </a:endParaRPr>
          </a:p>
        </p:txBody>
      </p:sp>
      <p:sp>
        <p:nvSpPr>
          <p:cNvPr id="32773" name="Rectangle 7"/>
          <p:cNvSpPr>
            <a:spLocks noChangeArrowheads="1"/>
          </p:cNvSpPr>
          <p:nvPr/>
        </p:nvSpPr>
        <p:spPr bwMode="auto">
          <a:xfrm>
            <a:off x="4114800" y="4038600"/>
            <a:ext cx="1160463" cy="1803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800" b="1">
                <a:solidFill>
                  <a:srgbClr val="FF0000"/>
                </a:solidFill>
                <a:latin typeface="Courier" charset="0"/>
                <a:ea typeface="ＭＳ Ｐゴシック" charset="0"/>
                <a:cs typeface="ＭＳ Ｐゴシック" charset="0"/>
              </a:rPr>
              <a:t>TAG</a:t>
            </a:r>
            <a:r>
              <a:rPr lang="en-US" sz="800" b="1">
                <a:latin typeface="Courier" charset="0"/>
                <a:ea typeface="ＭＳ Ｐゴシック" charset="0"/>
                <a:cs typeface="ＭＳ Ｐゴシック" charset="0"/>
              </a:rPr>
              <a:t>      </a:t>
            </a:r>
            <a:r>
              <a:rPr lang="en-US" sz="800" b="1">
                <a:solidFill>
                  <a:srgbClr val="FF0000"/>
                </a:solidFill>
                <a:latin typeface="Courier" charset="0"/>
                <a:ea typeface="ＭＳ Ｐゴシック" charset="0"/>
                <a:cs typeface="ＭＳ Ｐゴシック" charset="0"/>
              </a:rPr>
              <a:t>Strain</a:t>
            </a:r>
            <a:endParaRPr lang="en-US" sz="800" b="1">
              <a:latin typeface="Courier" charset="0"/>
              <a:ea typeface="ＭＳ Ｐゴシック" charset="0"/>
              <a:cs typeface="ＭＳ Ｐゴシック" charset="0"/>
            </a:endParaRPr>
          </a:p>
          <a:p>
            <a:r>
              <a:rPr lang="en-US" sz="800" b="1">
                <a:latin typeface="Courier" charset="0"/>
                <a:ea typeface="ＭＳ Ｐゴシック" charset="0"/>
                <a:cs typeface="ＭＳ Ｐゴシック" charset="0"/>
              </a:rPr>
              <a:t>CGTGAT   HGSA942</a:t>
            </a:r>
          </a:p>
          <a:p>
            <a:r>
              <a:rPr lang="en-US" sz="800" b="1">
                <a:latin typeface="Courier" charset="0"/>
                <a:ea typeface="ＭＳ Ｐゴシック" charset="0"/>
                <a:cs typeface="ＭＳ Ｐゴシック" charset="0"/>
              </a:rPr>
              <a:t>ACATCG   3HK</a:t>
            </a:r>
          </a:p>
          <a:p>
            <a:r>
              <a:rPr lang="en-US" sz="800" b="1">
                <a:latin typeface="Courier" charset="0"/>
                <a:ea typeface="ＭＳ Ｐゴシック" charset="0"/>
                <a:cs typeface="ＭＳ Ｐゴシック" charset="0"/>
              </a:rPr>
              <a:t>GCCTAA   CHI59</a:t>
            </a:r>
          </a:p>
          <a:p>
            <a:r>
              <a:rPr lang="en-US" sz="800" b="1">
                <a:latin typeface="Courier" charset="0"/>
                <a:ea typeface="ＭＳ Ｐゴシック" charset="0"/>
                <a:cs typeface="ＭＳ Ｐゴシック" charset="0"/>
              </a:rPr>
              <a:t>TGGTCA   CHI61</a:t>
            </a:r>
          </a:p>
          <a:p>
            <a:r>
              <a:rPr lang="en-US" sz="800" b="1">
                <a:latin typeface="Courier" charset="0"/>
                <a:ea typeface="ＭＳ Ｐゴシック" charset="0"/>
                <a:cs typeface="ＭＳ Ｐゴシック" charset="0"/>
              </a:rPr>
              <a:t>CACTGT   BK2491</a:t>
            </a:r>
          </a:p>
          <a:p>
            <a:r>
              <a:rPr lang="en-US" sz="800" b="1">
                <a:latin typeface="Courier" charset="0"/>
                <a:ea typeface="ＭＳ Ｐゴシック" charset="0"/>
                <a:cs typeface="ＭＳ Ｐゴシック" charset="0"/>
              </a:rPr>
              <a:t>ATTGGC   TUR9</a:t>
            </a:r>
          </a:p>
          <a:p>
            <a:r>
              <a:rPr lang="en-US" sz="800" b="1">
                <a:latin typeface="Courier" charset="0"/>
                <a:ea typeface="ＭＳ Ｐゴシック" charset="0"/>
                <a:cs typeface="ＭＳ Ｐゴシック" charset="0"/>
              </a:rPr>
              <a:t>GATCTG   HU25</a:t>
            </a:r>
          </a:p>
          <a:p>
            <a:r>
              <a:rPr lang="en-US" sz="800" b="1">
                <a:latin typeface="Courier" charset="0"/>
                <a:ea typeface="ＭＳ Ｐゴシック" charset="0"/>
                <a:cs typeface="ＭＳ Ｐゴシック" charset="0"/>
              </a:rPr>
              <a:t>TCAAGT   HU109</a:t>
            </a:r>
          </a:p>
          <a:p>
            <a:r>
              <a:rPr lang="en-US" sz="800" b="1">
                <a:latin typeface="Courier" charset="0"/>
                <a:ea typeface="ＭＳ Ｐゴシック" charset="0"/>
                <a:cs typeface="ＭＳ Ｐゴシック" charset="0"/>
              </a:rPr>
              <a:t>CTGATC   HSJ216</a:t>
            </a:r>
          </a:p>
          <a:p>
            <a:r>
              <a:rPr lang="en-US" sz="800" b="1">
                <a:latin typeface="Courier" charset="0"/>
                <a:ea typeface="ＭＳ Ｐゴシック" charset="0"/>
                <a:cs typeface="ＭＳ Ｐゴシック" charset="0"/>
              </a:rPr>
              <a:t>AAGCTA   FFP103</a:t>
            </a:r>
          </a:p>
          <a:p>
            <a:r>
              <a:rPr lang="en-US" sz="800" b="1">
                <a:latin typeface="Courier" charset="0"/>
                <a:ea typeface="ＭＳ Ｐゴシック" charset="0"/>
                <a:cs typeface="ＭＳ Ｐゴシック" charset="0"/>
              </a:rPr>
              <a:t>GTAGCC   ICP5062</a:t>
            </a:r>
          </a:p>
          <a:p>
            <a:r>
              <a:rPr lang="en-US" sz="800" b="1">
                <a:latin typeface="Courier" charset="0"/>
                <a:ea typeface="ＭＳ Ｐゴシック" charset="0"/>
                <a:cs typeface="ＭＳ Ｐゴシック" charset="0"/>
              </a:rPr>
              <a:t>TACAAG   GRE4</a:t>
            </a:r>
            <a:endParaRPr lang="en-US" sz="800">
              <a:ea typeface="ＭＳ Ｐゴシック" charset="0"/>
              <a:cs typeface="ＭＳ Ｐゴシック" charset="0"/>
            </a:endParaRPr>
          </a:p>
          <a:p>
            <a:endParaRPr lang="en-US" sz="800">
              <a:ea typeface="ＭＳ Ｐゴシック" charset="0"/>
              <a:cs typeface="ＭＳ Ｐゴシック" charset="0"/>
            </a:endParaRPr>
          </a:p>
        </p:txBody>
      </p:sp>
      <p:sp>
        <p:nvSpPr>
          <p:cNvPr id="32774" name="Line 10"/>
          <p:cNvSpPr>
            <a:spLocks noChangeShapeType="1"/>
          </p:cNvSpPr>
          <p:nvPr/>
        </p:nvSpPr>
        <p:spPr bwMode="auto">
          <a:xfrm>
            <a:off x="3124200" y="3581400"/>
            <a:ext cx="1066800" cy="9144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32775" name="Line 11"/>
          <p:cNvSpPr>
            <a:spLocks noChangeShapeType="1"/>
          </p:cNvSpPr>
          <p:nvPr/>
        </p:nvSpPr>
        <p:spPr bwMode="auto">
          <a:xfrm>
            <a:off x="3086100" y="4070350"/>
            <a:ext cx="1098550" cy="11811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32776" name="Line 12"/>
          <p:cNvSpPr>
            <a:spLocks noChangeShapeType="1"/>
          </p:cNvSpPr>
          <p:nvPr/>
        </p:nvSpPr>
        <p:spPr bwMode="auto">
          <a:xfrm>
            <a:off x="3067050" y="4540250"/>
            <a:ext cx="1104900" cy="8382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32777" name="Line 13"/>
          <p:cNvSpPr>
            <a:spLocks noChangeShapeType="1"/>
          </p:cNvSpPr>
          <p:nvPr/>
        </p:nvSpPr>
        <p:spPr bwMode="auto">
          <a:xfrm flipV="1">
            <a:off x="3086100" y="5365750"/>
            <a:ext cx="1079500" cy="1651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32778" name="Line 14"/>
          <p:cNvSpPr>
            <a:spLocks noChangeShapeType="1"/>
          </p:cNvSpPr>
          <p:nvPr/>
        </p:nvSpPr>
        <p:spPr bwMode="auto">
          <a:xfrm flipV="1">
            <a:off x="3092450" y="4394200"/>
            <a:ext cx="1085850" cy="163195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32779" name="Line 15"/>
          <p:cNvSpPr>
            <a:spLocks noChangeShapeType="1"/>
          </p:cNvSpPr>
          <p:nvPr/>
        </p:nvSpPr>
        <p:spPr bwMode="auto">
          <a:xfrm flipH="1" flipV="1">
            <a:off x="3092450" y="5041900"/>
            <a:ext cx="1098550" cy="5588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32780" name="Rectangle 16"/>
          <p:cNvSpPr>
            <a:spLocks noGrp="1" noChangeArrowheads="1"/>
          </p:cNvSpPr>
          <p:nvPr>
            <p:ph type="title"/>
          </p:nvPr>
        </p:nvSpPr>
        <p:spPr>
          <a:xfrm>
            <a:off x="174625" y="252413"/>
            <a:ext cx="8807450" cy="1143000"/>
          </a:xfrm>
        </p:spPr>
        <p:txBody>
          <a:bodyPr/>
          <a:lstStyle/>
          <a:p>
            <a:pPr eaLnBrk="1" hangingPunct="1"/>
            <a:r>
              <a:rPr lang="en-US" sz="2800" b="1" dirty="0">
                <a:latin typeface="Arial" charset="0"/>
                <a:ea typeface="ヒラギノ角ゴ Pro W3" charset="0"/>
                <a:cs typeface="ヒラギノ角ゴ Pro W3" charset="0"/>
              </a:rPr>
              <a:t>Illumina Sequencing Reads</a:t>
            </a:r>
          </a:p>
        </p:txBody>
      </p:sp>
      <p:sp>
        <p:nvSpPr>
          <p:cNvPr id="32781" name="AutoShape 17"/>
          <p:cNvSpPr>
            <a:spLocks noChangeArrowheads="1"/>
          </p:cNvSpPr>
          <p:nvPr/>
        </p:nvSpPr>
        <p:spPr bwMode="auto">
          <a:xfrm rot="5400000">
            <a:off x="5996781" y="1175544"/>
            <a:ext cx="814388" cy="23241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4249 h 21600"/>
              <a:gd name="T14" fmla="*/ 19407 w 21600"/>
              <a:gd name="T15" fmla="*/ 7909 h 21600"/>
            </a:gdLst>
            <a:ahLst/>
            <a:cxnLst>
              <a:cxn ang="T8">
                <a:pos x="T0" y="T1"/>
              </a:cxn>
              <a:cxn ang="T9">
                <a:pos x="T2" y="T3"/>
              </a:cxn>
              <a:cxn ang="T10">
                <a:pos x="T4" y="T5"/>
              </a:cxn>
              <a:cxn ang="T11">
                <a:pos x="T6" y="T7"/>
              </a:cxn>
            </a:cxnLst>
            <a:rect l="T12" t="T13" r="T14" b="T15"/>
            <a:pathLst>
              <a:path w="21600" h="21600">
                <a:moveTo>
                  <a:pt x="21600" y="6079"/>
                </a:moveTo>
                <a:lnTo>
                  <a:pt x="14315" y="0"/>
                </a:lnTo>
                <a:lnTo>
                  <a:pt x="14315" y="4249"/>
                </a:lnTo>
                <a:lnTo>
                  <a:pt x="12427" y="4249"/>
                </a:lnTo>
                <a:cubicBezTo>
                  <a:pt x="5564" y="4249"/>
                  <a:pt x="0" y="7790"/>
                  <a:pt x="0" y="12158"/>
                </a:cubicBezTo>
                <a:lnTo>
                  <a:pt x="0" y="21600"/>
                </a:lnTo>
                <a:lnTo>
                  <a:pt x="3741" y="21600"/>
                </a:lnTo>
                <a:lnTo>
                  <a:pt x="3741" y="12158"/>
                </a:lnTo>
                <a:cubicBezTo>
                  <a:pt x="3741" y="9811"/>
                  <a:pt x="7630" y="7909"/>
                  <a:pt x="12427" y="7909"/>
                </a:cubicBezTo>
                <a:lnTo>
                  <a:pt x="14315" y="7909"/>
                </a:lnTo>
                <a:lnTo>
                  <a:pt x="14315" y="12158"/>
                </a:lnTo>
                <a:close/>
              </a:path>
            </a:pathLst>
          </a:custGeom>
          <a:noFill/>
          <a:ln w="9525">
            <a:solidFill>
              <a:schemeClr val="folHlink"/>
            </a:solidFill>
            <a:miter lim="800000"/>
            <a:headEnd/>
            <a:tailEnd/>
          </a:ln>
          <a:extLst>
            <a:ext uri="{909E8E84-426E-40dd-AFC4-6F175D3DCCD1}">
              <a14:hiddenFill xmlns:a14="http://schemas.microsoft.com/office/drawing/2010/main" xmlns="">
                <a:solidFill>
                  <a:srgbClr val="FFFFFF"/>
                </a:solidFill>
              </a14:hiddenFill>
            </a:ext>
          </a:extLst>
        </p:spPr>
        <p:txBody>
          <a:bodyPr rot="10800000" vert="eaVert" wrap="none" anchor="ctr"/>
          <a:lstStyle/>
          <a:p>
            <a:pPr algn="ctr"/>
            <a:endParaRPr lang="en-US"/>
          </a:p>
        </p:txBody>
      </p:sp>
      <p:sp>
        <p:nvSpPr>
          <p:cNvPr id="32782" name="AutoShape 19"/>
          <p:cNvSpPr>
            <a:spLocks noChangeArrowheads="1"/>
          </p:cNvSpPr>
          <p:nvPr/>
        </p:nvSpPr>
        <p:spPr bwMode="auto">
          <a:xfrm rot="10800000">
            <a:off x="5122863" y="5180013"/>
            <a:ext cx="2359025" cy="866775"/>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noFill/>
          <a:ln w="9525">
            <a:solidFill>
              <a:schemeClr val="folHlink"/>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2" name="TextBox 1">
            <a:extLst>
              <a:ext uri="{FF2B5EF4-FFF2-40B4-BE49-F238E27FC236}">
                <a16:creationId xmlns:a16="http://schemas.microsoft.com/office/drawing/2014/main" id="{FCCFFE69-9646-DC45-8F51-53C95B0327CB}"/>
              </a:ext>
            </a:extLst>
          </p:cNvPr>
          <p:cNvSpPr txBox="1"/>
          <p:nvPr/>
        </p:nvSpPr>
        <p:spPr>
          <a:xfrm>
            <a:off x="971656" y="2952191"/>
            <a:ext cx="1120563" cy="369332"/>
          </a:xfrm>
          <a:prstGeom prst="rect">
            <a:avLst/>
          </a:prstGeom>
          <a:noFill/>
        </p:spPr>
        <p:txBody>
          <a:bodyPr wrap="none" rtlCol="0">
            <a:spAutoFit/>
          </a:bodyPr>
          <a:lstStyle/>
          <a:p>
            <a:r>
              <a:rPr lang="en-US" dirty="0"/>
              <a:t>FASTQ file</a:t>
            </a:r>
          </a:p>
        </p:txBody>
      </p:sp>
    </p:spTree>
    <p:extLst>
      <p:ext uri="{BB962C8B-B14F-4D97-AF65-F5344CB8AC3E}">
        <p14:creationId xmlns:p14="http://schemas.microsoft.com/office/powerpoint/2010/main" val="10532679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14362"/>
          </a:xfrm>
        </p:spPr>
        <p:txBody>
          <a:bodyPr>
            <a:normAutofit fontScale="90000"/>
          </a:bodyPr>
          <a:lstStyle/>
          <a:p>
            <a:r>
              <a:rPr lang="en-US" dirty="0"/>
              <a:t>Mapping Illumina sequence data</a:t>
            </a:r>
          </a:p>
        </p:txBody>
      </p:sp>
      <p:pic>
        <p:nvPicPr>
          <p:cNvPr id="6" name="Picture 5" descr="one.tiff"/>
          <p:cNvPicPr>
            <a:picLocks noChangeAspect="1"/>
          </p:cNvPicPr>
          <p:nvPr/>
        </p:nvPicPr>
        <p:blipFill rotWithShape="1">
          <a:blip r:embed="rId2">
            <a:extLst>
              <a:ext uri="{28A0092B-C50C-407E-A947-70E740481C1C}">
                <a14:useLocalDpi xmlns:a14="http://schemas.microsoft.com/office/drawing/2010/main" val="0"/>
              </a:ext>
            </a:extLst>
          </a:blip>
          <a:srcRect l="5698" t="6383" r="19943" b="5541"/>
          <a:stretch/>
        </p:blipFill>
        <p:spPr>
          <a:xfrm>
            <a:off x="3692455" y="3568700"/>
            <a:ext cx="4785830" cy="3263899"/>
          </a:xfrm>
          <a:prstGeom prst="rect">
            <a:avLst/>
          </a:prstGeom>
        </p:spPr>
      </p:pic>
      <p:sp>
        <p:nvSpPr>
          <p:cNvPr id="7" name="Rectangle 6"/>
          <p:cNvSpPr/>
          <p:nvPr/>
        </p:nvSpPr>
        <p:spPr>
          <a:xfrm>
            <a:off x="1727200" y="1471831"/>
            <a:ext cx="7188200" cy="1785104"/>
          </a:xfrm>
          <a:prstGeom prst="rect">
            <a:avLst/>
          </a:prstGeom>
        </p:spPr>
        <p:txBody>
          <a:bodyPr wrap="square">
            <a:spAutoFit/>
          </a:bodyPr>
          <a:lstStyle/>
          <a:p>
            <a:r>
              <a:rPr lang="en-US" sz="1000" dirty="0"/>
              <a:t>@IL24_5151:3:1:1553:916#9/1</a:t>
            </a:r>
          </a:p>
          <a:p>
            <a:r>
              <a:rPr lang="en-US" sz="1000" dirty="0"/>
              <a:t>NAAACTACTTACACCCACTCAGGACACCAGGGACATCATTGCTGACGCCACGGCCTCACAGTGCTGAGCTGATGAT</a:t>
            </a:r>
          </a:p>
          <a:p>
            <a:r>
              <a:rPr lang="en-US" sz="1000" dirty="0"/>
              <a:t>+</a:t>
            </a:r>
          </a:p>
          <a:p>
            <a:r>
              <a:rPr lang="en-US" sz="1000" dirty="0"/>
              <a:t>$705291596=&gt;&gt;&gt;&gt;&gt;=&gt;=&gt;=&gt;==&gt;&gt;===&gt;535:6=&gt;=&gt;&gt;&gt;=&gt;==5:;318656:===991/1,-0,0015204.1</a:t>
            </a:r>
          </a:p>
          <a:p>
            <a:r>
              <a:rPr lang="en-US" sz="1000" dirty="0"/>
              <a:t>@IL24_5151:3:1:2173:904#9/1</a:t>
            </a:r>
          </a:p>
          <a:p>
            <a:r>
              <a:rPr lang="en-US" sz="1000" dirty="0"/>
              <a:t>NTTTTAACCGTACTTTCACCAGGATTATCGCAGGCGGATTCCTGGTGATTAATTTCAAAAAATAGCGTTTAATCCA</a:t>
            </a:r>
          </a:p>
          <a:p>
            <a:r>
              <a:rPr lang="en-US" sz="1000" dirty="0"/>
              <a:t>+</a:t>
            </a:r>
          </a:p>
          <a:p>
            <a:r>
              <a:rPr lang="en-US" sz="1000" dirty="0"/>
              <a:t>$948883999&gt;==&gt;&gt;&gt;&gt;=&gt;&gt;=&gt;&gt;9&gt;&gt;&gt;==&gt;===&gt;=&gt;==&gt;&gt;:;:::===&gt;=55:88&gt;==&gt;9:0;;:===&gt;&gt;==&gt;&gt;&gt;5</a:t>
            </a:r>
          </a:p>
          <a:p>
            <a:r>
              <a:rPr lang="en-US" sz="1000" dirty="0"/>
              <a:t>@IL24_5151:3:1:2948:912#9/1</a:t>
            </a:r>
          </a:p>
          <a:p>
            <a:r>
              <a:rPr lang="en-US" sz="1000" dirty="0"/>
              <a:t>NCCACCAGACACTGTCCGCAACCCCGGTAAGGGGCCAACGTTAGAACATCAAACATTAAAGGGTGGTATTTCAAGG</a:t>
            </a:r>
          </a:p>
          <a:p>
            <a:r>
              <a:rPr lang="en-US" sz="1000" dirty="0"/>
              <a:t>+</a:t>
            </a:r>
          </a:p>
        </p:txBody>
      </p:sp>
      <p:sp>
        <p:nvSpPr>
          <p:cNvPr id="8" name="TextBox 7"/>
          <p:cNvSpPr txBox="1"/>
          <p:nvPr/>
        </p:nvSpPr>
        <p:spPr>
          <a:xfrm>
            <a:off x="1695522" y="825500"/>
            <a:ext cx="5543743" cy="646331"/>
          </a:xfrm>
          <a:prstGeom prst="rect">
            <a:avLst/>
          </a:prstGeom>
          <a:noFill/>
        </p:spPr>
        <p:txBody>
          <a:bodyPr wrap="none" rtlCol="0">
            <a:spAutoFit/>
          </a:bodyPr>
          <a:lstStyle/>
          <a:p>
            <a:pPr algn="ctr"/>
            <a:r>
              <a:rPr lang="en-US" dirty="0" err="1"/>
              <a:t>Resequencing</a:t>
            </a:r>
            <a:r>
              <a:rPr lang="en-US" dirty="0"/>
              <a:t> – takes a set of short reads and maps these</a:t>
            </a:r>
          </a:p>
          <a:p>
            <a:pPr algn="ctr"/>
            <a:r>
              <a:rPr lang="en-US" dirty="0"/>
              <a:t>onto a reference genome</a:t>
            </a:r>
          </a:p>
        </p:txBody>
      </p:sp>
      <p:cxnSp>
        <p:nvCxnSpPr>
          <p:cNvPr id="13" name="Straight Arrow Connector 12"/>
          <p:cNvCxnSpPr/>
          <p:nvPr/>
        </p:nvCxnSpPr>
        <p:spPr>
          <a:xfrm rot="5400000">
            <a:off x="2155521" y="3362016"/>
            <a:ext cx="946761" cy="73660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161855" y="4203700"/>
            <a:ext cx="2835345" cy="2708434"/>
          </a:xfrm>
          <a:prstGeom prst="rect">
            <a:avLst/>
          </a:prstGeom>
        </p:spPr>
        <p:txBody>
          <a:bodyPr wrap="square">
            <a:spAutoFit/>
          </a:bodyPr>
          <a:lstStyle/>
          <a:p>
            <a:r>
              <a:rPr lang="en-US" sz="1000" dirty="0"/>
              <a:t>&gt;reference sequence</a:t>
            </a:r>
          </a:p>
          <a:p>
            <a:r>
              <a:rPr lang="en-US" sz="1000" dirty="0"/>
              <a:t>ATTGAACGCTGGCGGCAGGCCTAACACATGCAAGTCGAGCGGCAGCGGGAAGTAGTTT</a:t>
            </a:r>
          </a:p>
          <a:p>
            <a:r>
              <a:rPr lang="en-US" sz="1000" dirty="0"/>
              <a:t>TACTTTGCCGGCGAGCGGCGGACGGGTGAGTAATGTCTGGGAAACTGCCTGATGGAGG</a:t>
            </a:r>
          </a:p>
          <a:p>
            <a:r>
              <a:rPr lang="en-US" sz="1000" dirty="0"/>
              <a:t>GATAACTACTGGAAACGGTAGCTAATACCGCATGACCTCGTAAGAGCAAAGTGGGGGAC</a:t>
            </a:r>
          </a:p>
          <a:p>
            <a:r>
              <a:rPr lang="en-US" sz="1000" dirty="0"/>
              <a:t>TTCGGGCCTCACGCCATCGGATGTGCCCAGATGGGATTAGCTAGTAGGTGGGGTAATGG</a:t>
            </a:r>
          </a:p>
          <a:p>
            <a:r>
              <a:rPr lang="en-US" sz="1000" dirty="0"/>
              <a:t>TCACCTAGGCGACGATCCCTAGCTGGTCTGAGAGGATGACCAGCCACACTGGAACTGAG</a:t>
            </a:r>
          </a:p>
          <a:p>
            <a:r>
              <a:rPr lang="en-US" sz="1000" dirty="0"/>
              <a:t>CACGGTCCAGACTCCTACGGGAGGCAGCAGTGGGGAATATTGCACAATGGGCGCAAGC</a:t>
            </a:r>
          </a:p>
          <a:p>
            <a:r>
              <a:rPr lang="en-US" sz="1000" dirty="0"/>
              <a:t>GATGCAGCCATGCCGCGTGTGTGAAGAAGGCCTTCGGGTTGTAAAGCACTTTCAGCGAG</a:t>
            </a:r>
          </a:p>
          <a:p>
            <a:r>
              <a:rPr lang="en-US" sz="1000" dirty="0"/>
              <a:t>AGGAAGGCAGTCGTGTTAATAGCACGATTGATTGACGTTACTCGCAGAAGAAGCACCGGC</a:t>
            </a:r>
          </a:p>
        </p:txBody>
      </p:sp>
      <p:cxnSp>
        <p:nvCxnSpPr>
          <p:cNvPr id="16" name="Straight Arrow Connector 15"/>
          <p:cNvCxnSpPr/>
          <p:nvPr/>
        </p:nvCxnSpPr>
        <p:spPr>
          <a:xfrm>
            <a:off x="2997200" y="5664200"/>
            <a:ext cx="16383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solidFill>
                  <a:schemeClr val="bg1">
                    <a:lumMod val="50000"/>
                  </a:schemeClr>
                </a:solidFill>
                <a:latin typeface="Helvetica" pitchFamily="2" charset="0"/>
                <a:ea typeface="Times New Roman" pitchFamily="-52" charset="0"/>
                <a:cs typeface="Times New Roman" pitchFamily="-52" charset="0"/>
              </a:rPr>
              <a:t>Resequencing and mapping </a:t>
            </a:r>
            <a:endParaRPr lang="en-US" dirty="0">
              <a:solidFill>
                <a:schemeClr val="bg1">
                  <a:lumMod val="50000"/>
                </a:schemeClr>
              </a:solidFill>
              <a:latin typeface="Helvetica" pitchFamily="2" charset="0"/>
            </a:endParaRPr>
          </a:p>
        </p:txBody>
      </p:sp>
      <p:sp>
        <p:nvSpPr>
          <p:cNvPr id="3" name="Content Placeholder 2"/>
          <p:cNvSpPr>
            <a:spLocks noGrp="1"/>
          </p:cNvSpPr>
          <p:nvPr>
            <p:ph idx="1"/>
          </p:nvPr>
        </p:nvSpPr>
        <p:spPr/>
        <p:txBody>
          <a:bodyPr>
            <a:normAutofit/>
          </a:bodyPr>
          <a:lstStyle/>
          <a:p>
            <a:r>
              <a:rPr lang="en-GB" dirty="0">
                <a:latin typeface="Times New Roman"/>
                <a:ea typeface="Times New Roman" pitchFamily="-52" charset="0"/>
                <a:cs typeface="Times New Roman" pitchFamily="-52" charset="0"/>
              </a:rPr>
              <a:t>aims to capture information on:</a:t>
            </a:r>
          </a:p>
          <a:p>
            <a:pPr lvl="1"/>
            <a:r>
              <a:rPr lang="en-GB" dirty="0">
                <a:latin typeface="Times New Roman"/>
                <a:ea typeface="Times New Roman" pitchFamily="-52" charset="0"/>
                <a:cs typeface="Times New Roman" pitchFamily="-52" charset="0"/>
              </a:rPr>
              <a:t> Single Nucleotide Polymorphisms (SNPs), </a:t>
            </a:r>
          </a:p>
          <a:p>
            <a:pPr lvl="1"/>
            <a:r>
              <a:rPr lang="en-GB" u="sng" dirty="0">
                <a:latin typeface="Times New Roman"/>
                <a:ea typeface="Times New Roman" pitchFamily="-52" charset="0"/>
                <a:cs typeface="Times New Roman" pitchFamily="-52" charset="0"/>
              </a:rPr>
              <a:t>in</a:t>
            </a:r>
            <a:r>
              <a:rPr lang="en-GB" dirty="0">
                <a:latin typeface="Times New Roman"/>
                <a:ea typeface="Times New Roman" pitchFamily="-52" charset="0"/>
                <a:cs typeface="Times New Roman" pitchFamily="-52" charset="0"/>
              </a:rPr>
              <a:t>sertions and </a:t>
            </a:r>
            <a:r>
              <a:rPr lang="en-GB" u="sng" dirty="0">
                <a:latin typeface="Times New Roman"/>
                <a:ea typeface="Times New Roman" pitchFamily="-52" charset="0"/>
                <a:cs typeface="Times New Roman" pitchFamily="-52" charset="0"/>
              </a:rPr>
              <a:t>del</a:t>
            </a:r>
            <a:r>
              <a:rPr lang="en-GB" dirty="0">
                <a:latin typeface="Times New Roman"/>
                <a:ea typeface="Times New Roman" pitchFamily="-52" charset="0"/>
                <a:cs typeface="Times New Roman" pitchFamily="-52" charset="0"/>
              </a:rPr>
              <a:t>etions (indels) </a:t>
            </a:r>
          </a:p>
          <a:p>
            <a:pPr lvl="1"/>
            <a:r>
              <a:rPr lang="en-GB" dirty="0">
                <a:latin typeface="Times New Roman"/>
                <a:ea typeface="Times New Roman" pitchFamily="-52" charset="0"/>
                <a:cs typeface="Times New Roman" pitchFamily="-52" charset="0"/>
              </a:rPr>
              <a:t>Copy Number Variants (CNVs) between variants of the same bacteria.</a:t>
            </a:r>
          </a:p>
          <a:p>
            <a:endParaRPr lang="en-US" dirty="0">
              <a:latin typeface="Times New Roman"/>
            </a:endParaRPr>
          </a:p>
          <a:p>
            <a:r>
              <a:rPr lang="en-US" dirty="0">
                <a:latin typeface="Times New Roman"/>
              </a:rPr>
              <a:t>As sequences diverge from the reference, mapping becomes progressively less effective</a:t>
            </a:r>
          </a:p>
          <a:p>
            <a:endParaRPr lang="en-US" dirty="0">
              <a:latin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6" descr="pic2"/>
          <p:cNvPicPr>
            <a:picLocks noChangeAspect="1" noChangeArrowheads="1"/>
          </p:cNvPicPr>
          <p:nvPr/>
        </p:nvPicPr>
        <p:blipFill rotWithShape="1">
          <a:blip r:embed="rId2">
            <a:extLst>
              <a:ext uri="{28A0092B-C50C-407E-A947-70E740481C1C}">
                <a14:useLocalDpi xmlns:a14="http://schemas.microsoft.com/office/drawing/2010/main" val="0"/>
              </a:ext>
            </a:extLst>
          </a:blip>
          <a:srcRect l="40488" t="23846" r="28906" b="66041"/>
          <a:stretch/>
        </p:blipFill>
        <p:spPr bwMode="auto">
          <a:xfrm>
            <a:off x="863745" y="2025087"/>
            <a:ext cx="7719918" cy="15944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p:txBody>
          <a:bodyPr>
            <a:normAutofit fontScale="90000"/>
          </a:bodyPr>
          <a:lstStyle/>
          <a:p>
            <a:r>
              <a:rPr lang="en-US" dirty="0">
                <a:solidFill>
                  <a:schemeClr val="bg1">
                    <a:lumMod val="50000"/>
                  </a:schemeClr>
                </a:solidFill>
              </a:rPr>
              <a:t>What can you can do with mapping	?</a:t>
            </a:r>
          </a:p>
        </p:txBody>
      </p:sp>
      <p:sp>
        <p:nvSpPr>
          <p:cNvPr id="3" name="Content Placeholder 2"/>
          <p:cNvSpPr>
            <a:spLocks noGrp="1"/>
          </p:cNvSpPr>
          <p:nvPr>
            <p:ph idx="1"/>
          </p:nvPr>
        </p:nvSpPr>
        <p:spPr>
          <a:xfrm>
            <a:off x="457200" y="1435100"/>
            <a:ext cx="8229600" cy="5105400"/>
          </a:xfrm>
        </p:spPr>
        <p:txBody>
          <a:bodyPr>
            <a:normAutofit/>
          </a:bodyPr>
          <a:lstStyle/>
          <a:p>
            <a:r>
              <a:rPr lang="en-US" dirty="0"/>
              <a:t>Phylogenetics</a:t>
            </a:r>
          </a:p>
          <a:p>
            <a:r>
              <a:rPr lang="en-US" dirty="0"/>
              <a:t>SNP calling</a:t>
            </a:r>
          </a:p>
          <a:p>
            <a:endParaRPr lang="en-US" dirty="0"/>
          </a:p>
          <a:p>
            <a:pPr>
              <a:buNone/>
            </a:pPr>
            <a:endParaRPr lang="en-US" dirty="0"/>
          </a:p>
          <a:p>
            <a:r>
              <a:rPr lang="en-US" dirty="0"/>
              <a:t>Looking at copy number</a:t>
            </a:r>
          </a:p>
          <a:p>
            <a:r>
              <a:rPr lang="en-US" dirty="0"/>
              <a:t>Looking at presence/absence</a:t>
            </a:r>
          </a:p>
          <a:p>
            <a:r>
              <a:rPr lang="en-US" dirty="0"/>
              <a:t>Checking for errors</a:t>
            </a: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0079DA5-D8F4-6E4D-B80C-C8D6686BB9EF}"/>
              </a:ext>
            </a:extLst>
          </p:cNvPr>
          <p:cNvGrpSpPr/>
          <p:nvPr/>
        </p:nvGrpSpPr>
        <p:grpSpPr>
          <a:xfrm>
            <a:off x="1943038" y="230074"/>
            <a:ext cx="4872100" cy="6515313"/>
            <a:chOff x="2400238" y="948443"/>
            <a:chExt cx="3801082" cy="5083073"/>
          </a:xfrm>
        </p:grpSpPr>
        <p:sp>
          <p:nvSpPr>
            <p:cNvPr id="16411" name="Text Box 30"/>
            <p:cNvSpPr txBox="1">
              <a:spLocks noChangeArrowheads="1"/>
            </p:cNvSpPr>
            <p:nvPr/>
          </p:nvSpPr>
          <p:spPr bwMode="auto">
            <a:xfrm>
              <a:off x="2833187" y="1230165"/>
              <a:ext cx="184731" cy="284052"/>
            </a:xfrm>
            <a:prstGeom prst="rect">
              <a:avLst/>
            </a:prstGeom>
            <a:noFill/>
            <a:ln w="9525">
              <a:noFill/>
              <a:miter lim="800000"/>
              <a:headEnd/>
              <a:tailEnd/>
            </a:ln>
          </p:spPr>
          <p:txBody>
            <a:bodyPr wrap="square" anchor="ctr">
              <a:prstTxWarp prst="textNoShape">
                <a:avLst/>
              </a:prstTxWarp>
              <a:spAutoFit/>
            </a:bodyPr>
            <a:lstStyle/>
            <a:p>
              <a:pPr algn="ctr">
                <a:spcBef>
                  <a:spcPct val="50000"/>
                </a:spcBef>
              </a:pPr>
              <a:endParaRPr lang="en-US" sz="1246">
                <a:ea typeface="Arial" pitchFamily="-52" charset="0"/>
                <a:cs typeface="Arial" pitchFamily="-52" charset="0"/>
              </a:endParaRPr>
            </a:p>
          </p:txBody>
        </p:sp>
        <p:sp>
          <p:nvSpPr>
            <p:cNvPr id="16426" name="Text Box 79"/>
            <p:cNvSpPr txBox="1">
              <a:spLocks noChangeArrowheads="1"/>
            </p:cNvSpPr>
            <p:nvPr/>
          </p:nvSpPr>
          <p:spPr bwMode="auto">
            <a:xfrm>
              <a:off x="2583192" y="948443"/>
              <a:ext cx="974847" cy="504250"/>
            </a:xfrm>
            <a:prstGeom prst="rect">
              <a:avLst/>
            </a:prstGeom>
            <a:noFill/>
            <a:ln w="9525">
              <a:noFill/>
              <a:miter lim="800000"/>
              <a:headEnd/>
              <a:tailEnd/>
            </a:ln>
          </p:spPr>
          <p:txBody>
            <a:bodyPr wrap="square" anchor="ctr">
              <a:prstTxWarp prst="textNoShape">
                <a:avLst/>
              </a:prstTxWarp>
              <a:spAutoFit/>
            </a:bodyPr>
            <a:lstStyle/>
            <a:p>
              <a:pPr algn="ctr"/>
              <a:r>
                <a:rPr lang="en-US" sz="1200" dirty="0">
                  <a:ea typeface="Arial" pitchFamily="-52" charset="0"/>
                  <a:cs typeface="Arial" pitchFamily="-52" charset="0"/>
                </a:rPr>
                <a:t>Paired-end sequence reads in </a:t>
              </a:r>
              <a:r>
                <a:rPr lang="en-US" sz="1200" b="1" dirty="0">
                  <a:ea typeface="Arial" pitchFamily="-52" charset="0"/>
                  <a:cs typeface="Arial" pitchFamily="-52" charset="0"/>
                </a:rPr>
                <a:t>FASTQ file *</a:t>
              </a:r>
            </a:p>
          </p:txBody>
        </p:sp>
        <p:grpSp>
          <p:nvGrpSpPr>
            <p:cNvPr id="16417" name="Group 40"/>
            <p:cNvGrpSpPr>
              <a:grpSpLocks/>
            </p:cNvGrpSpPr>
            <p:nvPr/>
          </p:nvGrpSpPr>
          <p:grpSpPr bwMode="auto">
            <a:xfrm>
              <a:off x="2600188" y="1437693"/>
              <a:ext cx="1099038" cy="347296"/>
              <a:chOff x="576" y="4732"/>
              <a:chExt cx="1000" cy="316"/>
            </a:xfrm>
          </p:grpSpPr>
          <p:grpSp>
            <p:nvGrpSpPr>
              <p:cNvPr id="16432" name="Group 41"/>
              <p:cNvGrpSpPr>
                <a:grpSpLocks/>
              </p:cNvGrpSpPr>
              <p:nvPr/>
            </p:nvGrpSpPr>
            <p:grpSpPr bwMode="auto">
              <a:xfrm>
                <a:off x="576" y="4740"/>
                <a:ext cx="360" cy="76"/>
                <a:chOff x="776" y="4420"/>
                <a:chExt cx="360" cy="76"/>
              </a:xfrm>
            </p:grpSpPr>
            <p:sp>
              <p:nvSpPr>
                <p:cNvPr id="16458" name="Line 42"/>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9" name="Line 43"/>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60" name="Line 44"/>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61" name="Line 45"/>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3" name="Group 46"/>
              <p:cNvGrpSpPr>
                <a:grpSpLocks/>
              </p:cNvGrpSpPr>
              <p:nvPr/>
            </p:nvGrpSpPr>
            <p:grpSpPr bwMode="auto">
              <a:xfrm>
                <a:off x="656" y="4860"/>
                <a:ext cx="360" cy="76"/>
                <a:chOff x="776" y="4420"/>
                <a:chExt cx="360" cy="76"/>
              </a:xfrm>
            </p:grpSpPr>
            <p:sp>
              <p:nvSpPr>
                <p:cNvPr id="16454" name="Line 47"/>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5" name="Line 48"/>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6" name="Line 49"/>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57" name="Line 50"/>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4" name="Group 51"/>
              <p:cNvGrpSpPr>
                <a:grpSpLocks/>
              </p:cNvGrpSpPr>
              <p:nvPr/>
            </p:nvGrpSpPr>
            <p:grpSpPr bwMode="auto">
              <a:xfrm>
                <a:off x="736" y="4972"/>
                <a:ext cx="360" cy="76"/>
                <a:chOff x="776" y="4420"/>
                <a:chExt cx="360" cy="76"/>
              </a:xfrm>
            </p:grpSpPr>
            <p:sp>
              <p:nvSpPr>
                <p:cNvPr id="16450" name="Line 52"/>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1" name="Line 53"/>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52" name="Line 54"/>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53" name="Line 55"/>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5" name="Group 56"/>
              <p:cNvGrpSpPr>
                <a:grpSpLocks/>
              </p:cNvGrpSpPr>
              <p:nvPr/>
            </p:nvGrpSpPr>
            <p:grpSpPr bwMode="auto">
              <a:xfrm>
                <a:off x="1056" y="4732"/>
                <a:ext cx="360" cy="76"/>
                <a:chOff x="776" y="4420"/>
                <a:chExt cx="360" cy="76"/>
              </a:xfrm>
            </p:grpSpPr>
            <p:sp>
              <p:nvSpPr>
                <p:cNvPr id="16446" name="Line 57"/>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7" name="Line 58"/>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8" name="Line 59"/>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49" name="Line 60"/>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6" name="Group 61"/>
              <p:cNvGrpSpPr>
                <a:grpSpLocks/>
              </p:cNvGrpSpPr>
              <p:nvPr/>
            </p:nvGrpSpPr>
            <p:grpSpPr bwMode="auto">
              <a:xfrm>
                <a:off x="1136" y="4852"/>
                <a:ext cx="360" cy="76"/>
                <a:chOff x="776" y="4420"/>
                <a:chExt cx="360" cy="76"/>
              </a:xfrm>
            </p:grpSpPr>
            <p:sp>
              <p:nvSpPr>
                <p:cNvPr id="16442" name="Line 62"/>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3" name="Line 63"/>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4" name="Line 64"/>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45" name="Line 65"/>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6437" name="Group 66"/>
              <p:cNvGrpSpPr>
                <a:grpSpLocks/>
              </p:cNvGrpSpPr>
              <p:nvPr/>
            </p:nvGrpSpPr>
            <p:grpSpPr bwMode="auto">
              <a:xfrm>
                <a:off x="1216" y="4964"/>
                <a:ext cx="360" cy="76"/>
                <a:chOff x="776" y="4420"/>
                <a:chExt cx="360" cy="76"/>
              </a:xfrm>
            </p:grpSpPr>
            <p:sp>
              <p:nvSpPr>
                <p:cNvPr id="16438" name="Line 67"/>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39" name="Line 68"/>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6440" name="Line 69"/>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6441" name="Line 70"/>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cxnSp>
          <p:nvCxnSpPr>
            <p:cNvPr id="6" name="Straight Arrow Connector 5"/>
            <p:cNvCxnSpPr>
              <a:cxnSpLocks/>
            </p:cNvCxnSpPr>
            <p:nvPr/>
          </p:nvCxnSpPr>
          <p:spPr bwMode="auto">
            <a:xfrm flipV="1">
              <a:off x="3684420" y="1337524"/>
              <a:ext cx="639486" cy="1"/>
            </a:xfrm>
            <a:prstGeom prst="straightConnector1">
              <a:avLst/>
            </a:prstGeom>
            <a:solidFill>
              <a:schemeClr val="accent1"/>
            </a:solidFill>
            <a:ln w="2857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9" name="Straight Connector 8"/>
            <p:cNvCxnSpPr>
              <a:cxnSpLocks/>
            </p:cNvCxnSpPr>
            <p:nvPr/>
          </p:nvCxnSpPr>
          <p:spPr bwMode="auto">
            <a:xfrm flipV="1">
              <a:off x="4630324" y="1402007"/>
              <a:ext cx="1444428" cy="2133"/>
            </a:xfrm>
            <a:prstGeom prst="line">
              <a:avLst/>
            </a:prstGeom>
            <a:solidFill>
              <a:schemeClr val="accent1"/>
            </a:solidFill>
            <a:ln w="28575" cap="flat" cmpd="sng" algn="ctr">
              <a:solidFill>
                <a:srgbClr val="66006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nvGrpSpPr>
            <p:cNvPr id="98" name="Group 41"/>
            <p:cNvGrpSpPr>
              <a:grpSpLocks/>
            </p:cNvGrpSpPr>
            <p:nvPr/>
          </p:nvGrpSpPr>
          <p:grpSpPr bwMode="auto">
            <a:xfrm>
              <a:off x="4744055" y="1578638"/>
              <a:ext cx="395654" cy="83527"/>
              <a:chOff x="776" y="4420"/>
              <a:chExt cx="360" cy="76"/>
            </a:xfrm>
          </p:grpSpPr>
          <p:sp>
            <p:nvSpPr>
              <p:cNvPr id="124" name="Line 42"/>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25" name="Line 43"/>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26" name="Line 44"/>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27" name="Line 45"/>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99" name="Group 46"/>
            <p:cNvGrpSpPr>
              <a:grpSpLocks/>
            </p:cNvGrpSpPr>
            <p:nvPr/>
          </p:nvGrpSpPr>
          <p:grpSpPr bwMode="auto">
            <a:xfrm>
              <a:off x="4605491" y="1470712"/>
              <a:ext cx="395654" cy="83527"/>
              <a:chOff x="776" y="4420"/>
              <a:chExt cx="360" cy="76"/>
            </a:xfrm>
          </p:grpSpPr>
          <p:sp>
            <p:nvSpPr>
              <p:cNvPr id="120" name="Line 47"/>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21" name="Line 48"/>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22" name="Line 49"/>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23" name="Line 50"/>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00" name="Group 51"/>
            <p:cNvGrpSpPr>
              <a:grpSpLocks/>
            </p:cNvGrpSpPr>
            <p:nvPr/>
          </p:nvGrpSpPr>
          <p:grpSpPr bwMode="auto">
            <a:xfrm>
              <a:off x="5506095" y="1473898"/>
              <a:ext cx="395654" cy="83527"/>
              <a:chOff x="776" y="4420"/>
              <a:chExt cx="360" cy="76"/>
            </a:xfrm>
          </p:grpSpPr>
          <p:sp>
            <p:nvSpPr>
              <p:cNvPr id="116" name="Line 52"/>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17" name="Line 53"/>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18" name="Line 54"/>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19" name="Line 55"/>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01" name="Group 56"/>
            <p:cNvGrpSpPr>
              <a:grpSpLocks/>
            </p:cNvGrpSpPr>
            <p:nvPr/>
          </p:nvGrpSpPr>
          <p:grpSpPr bwMode="auto">
            <a:xfrm>
              <a:off x="5045108" y="1476587"/>
              <a:ext cx="395654" cy="83527"/>
              <a:chOff x="776" y="4420"/>
              <a:chExt cx="360" cy="76"/>
            </a:xfrm>
          </p:grpSpPr>
          <p:sp>
            <p:nvSpPr>
              <p:cNvPr id="112" name="Line 57"/>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13" name="Line 58"/>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14" name="Line 59"/>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15" name="Line 60"/>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02" name="Group 61"/>
            <p:cNvGrpSpPr>
              <a:grpSpLocks/>
            </p:cNvGrpSpPr>
            <p:nvPr/>
          </p:nvGrpSpPr>
          <p:grpSpPr bwMode="auto">
            <a:xfrm>
              <a:off x="5239610" y="1581824"/>
              <a:ext cx="395654" cy="83527"/>
              <a:chOff x="776" y="4420"/>
              <a:chExt cx="360" cy="76"/>
            </a:xfrm>
          </p:grpSpPr>
          <p:sp>
            <p:nvSpPr>
              <p:cNvPr id="108" name="Line 62"/>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09" name="Line 63"/>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10" name="Line 64"/>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11" name="Line 65"/>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103" name="Group 66"/>
            <p:cNvGrpSpPr>
              <a:grpSpLocks/>
            </p:cNvGrpSpPr>
            <p:nvPr/>
          </p:nvGrpSpPr>
          <p:grpSpPr bwMode="auto">
            <a:xfrm>
              <a:off x="5673924" y="1585008"/>
              <a:ext cx="395654" cy="83527"/>
              <a:chOff x="776" y="4420"/>
              <a:chExt cx="360" cy="76"/>
            </a:xfrm>
          </p:grpSpPr>
          <p:sp>
            <p:nvSpPr>
              <p:cNvPr id="104" name="Line 67"/>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05" name="Line 68"/>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06" name="Line 69"/>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07" name="Line 70"/>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sp>
          <p:nvSpPr>
            <p:cNvPr id="136" name="Text Box 79"/>
            <p:cNvSpPr txBox="1">
              <a:spLocks noChangeArrowheads="1"/>
            </p:cNvSpPr>
            <p:nvPr/>
          </p:nvSpPr>
          <p:spPr bwMode="auto">
            <a:xfrm>
              <a:off x="4607156" y="1014530"/>
              <a:ext cx="1488657" cy="220188"/>
            </a:xfrm>
            <a:prstGeom prst="rect">
              <a:avLst/>
            </a:prstGeom>
            <a:noFill/>
            <a:ln w="9525">
              <a:noFill/>
              <a:miter lim="800000"/>
              <a:headEnd/>
              <a:tailEnd/>
            </a:ln>
          </p:spPr>
          <p:txBody>
            <a:bodyPr wrap="square" anchor="ctr">
              <a:prstTxWarp prst="textNoShape">
                <a:avLst/>
              </a:prstTxWarp>
              <a:spAutoFit/>
            </a:bodyPr>
            <a:lstStyle/>
            <a:p>
              <a:pPr algn="ctr"/>
              <a:r>
                <a:rPr lang="en-US" sz="1200" b="1" dirty="0">
                  <a:ea typeface="Arial" pitchFamily="-52" charset="0"/>
                  <a:cs typeface="Arial" pitchFamily="-52" charset="0"/>
                </a:rPr>
                <a:t>Map </a:t>
              </a:r>
              <a:r>
                <a:rPr lang="en-US" sz="1200" dirty="0">
                  <a:ea typeface="Arial" pitchFamily="-52" charset="0"/>
                  <a:cs typeface="Arial" pitchFamily="-52" charset="0"/>
                </a:rPr>
                <a:t>against reference *</a:t>
              </a:r>
            </a:p>
          </p:txBody>
        </p:sp>
        <p:sp>
          <p:nvSpPr>
            <p:cNvPr id="13" name="TextBox 12"/>
            <p:cNvSpPr txBox="1"/>
            <p:nvPr/>
          </p:nvSpPr>
          <p:spPr>
            <a:xfrm>
              <a:off x="3529447" y="5790040"/>
              <a:ext cx="1677711" cy="241476"/>
            </a:xfrm>
            <a:prstGeom prst="rect">
              <a:avLst/>
            </a:prstGeom>
            <a:noFill/>
          </p:spPr>
          <p:txBody>
            <a:bodyPr wrap="square" rtlCol="0">
              <a:spAutoFit/>
            </a:bodyPr>
            <a:lstStyle/>
            <a:p>
              <a:pPr algn="ctr"/>
              <a:r>
                <a:rPr lang="en-US" sz="969" b="1" dirty="0">
                  <a:latin typeface="Times New Roman"/>
                  <a:cs typeface="Times New Roman"/>
                </a:rPr>
                <a:t>*do for each isolate</a:t>
              </a:r>
              <a:endParaRPr lang="en-US" sz="969" dirty="0">
                <a:latin typeface="Times New Roman"/>
                <a:cs typeface="Times New Roman"/>
              </a:endParaRPr>
            </a:p>
          </p:txBody>
        </p:sp>
        <p:cxnSp>
          <p:nvCxnSpPr>
            <p:cNvPr id="140" name="Straight Arrow Connector 139"/>
            <p:cNvCxnSpPr>
              <a:cxnSpLocks/>
            </p:cNvCxnSpPr>
            <p:nvPr/>
          </p:nvCxnSpPr>
          <p:spPr bwMode="auto">
            <a:xfrm flipH="1">
              <a:off x="5435844" y="1950381"/>
              <a:ext cx="7161" cy="371888"/>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1" name="Straight Arrow Connector 150"/>
            <p:cNvCxnSpPr>
              <a:cxnSpLocks/>
            </p:cNvCxnSpPr>
            <p:nvPr/>
          </p:nvCxnSpPr>
          <p:spPr bwMode="auto">
            <a:xfrm flipH="1">
              <a:off x="4031583" y="2914972"/>
              <a:ext cx="626163" cy="0"/>
            </a:xfrm>
            <a:prstGeom prst="straightConnector1">
              <a:avLst/>
            </a:prstGeom>
            <a:solidFill>
              <a:schemeClr val="accent1"/>
            </a:solidFill>
            <a:ln w="2857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0" name="Straight Arrow Connector 159"/>
            <p:cNvCxnSpPr>
              <a:cxnSpLocks/>
            </p:cNvCxnSpPr>
            <p:nvPr/>
          </p:nvCxnSpPr>
          <p:spPr bwMode="auto">
            <a:xfrm>
              <a:off x="3149638" y="3520113"/>
              <a:ext cx="0" cy="452981"/>
            </a:xfrm>
            <a:prstGeom prst="straightConnector1">
              <a:avLst/>
            </a:prstGeom>
            <a:solidFill>
              <a:schemeClr val="accent1"/>
            </a:solidFill>
            <a:ln w="2857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68" name="Rectangle 167"/>
            <p:cNvSpPr/>
            <p:nvPr/>
          </p:nvSpPr>
          <p:spPr>
            <a:xfrm>
              <a:off x="2400238" y="4127806"/>
              <a:ext cx="1503933" cy="360179"/>
            </a:xfrm>
            <a:prstGeom prst="rect">
              <a:avLst/>
            </a:prstGeom>
          </p:spPr>
          <p:txBody>
            <a:bodyPr wrap="square">
              <a:spAutoFit/>
            </a:bodyPr>
            <a:lstStyle/>
            <a:p>
              <a:pPr algn="ctr"/>
              <a:r>
                <a:rPr lang="en-US" sz="1200" b="1" dirty="0">
                  <a:latin typeface="Arial"/>
                  <a:ea typeface="Arial" pitchFamily="-52" charset="0"/>
                  <a:cs typeface="Arial"/>
                </a:rPr>
                <a:t>Extract variable sites </a:t>
              </a:r>
            </a:p>
            <a:p>
              <a:pPr algn="ctr"/>
              <a:r>
                <a:rPr lang="en-US" sz="1200" dirty="0">
                  <a:latin typeface="Arial"/>
                  <a:ea typeface="Arial" pitchFamily="-52" charset="0"/>
                  <a:cs typeface="Arial"/>
                </a:rPr>
                <a:t>and convert format </a:t>
              </a:r>
              <a:endParaRPr lang="en-US" sz="1200" dirty="0">
                <a:solidFill>
                  <a:srgbClr val="000000"/>
                </a:solidFill>
                <a:latin typeface="Arial"/>
                <a:ea typeface="ＭＳ Ｐゴシック" charset="0"/>
                <a:cs typeface="Arial"/>
              </a:endParaRPr>
            </a:p>
          </p:txBody>
        </p:sp>
        <p:sp>
          <p:nvSpPr>
            <p:cNvPr id="97" name="Text Box 79"/>
            <p:cNvSpPr txBox="1">
              <a:spLocks noChangeArrowheads="1"/>
            </p:cNvSpPr>
            <p:nvPr/>
          </p:nvSpPr>
          <p:spPr bwMode="auto">
            <a:xfrm>
              <a:off x="4825230" y="2418456"/>
              <a:ext cx="1182114" cy="360179"/>
            </a:xfrm>
            <a:prstGeom prst="rect">
              <a:avLst/>
            </a:prstGeom>
            <a:noFill/>
            <a:ln w="9525">
              <a:noFill/>
              <a:miter lim="800000"/>
              <a:headEnd/>
              <a:tailEnd/>
            </a:ln>
          </p:spPr>
          <p:txBody>
            <a:bodyPr wrap="square" anchor="ctr">
              <a:prstTxWarp prst="textNoShape">
                <a:avLst/>
              </a:prstTxWarp>
              <a:spAutoFit/>
            </a:bodyPr>
            <a:lstStyle/>
            <a:p>
              <a:pPr algn="ctr"/>
              <a:r>
                <a:rPr lang="en-US" sz="1200" dirty="0">
                  <a:ea typeface="Arial" pitchFamily="-52" charset="0"/>
                  <a:cs typeface="Arial" pitchFamily="-52" charset="0"/>
                </a:rPr>
                <a:t>Call </a:t>
              </a:r>
              <a:r>
                <a:rPr lang="en-US" sz="1200" b="1" dirty="0">
                  <a:ea typeface="Arial" pitchFamily="-52" charset="0"/>
                  <a:cs typeface="Arial" pitchFamily="-52" charset="0"/>
                </a:rPr>
                <a:t>SNPS </a:t>
              </a:r>
              <a:r>
                <a:rPr lang="en-US" sz="1200" dirty="0">
                  <a:ea typeface="Arial" pitchFamily="-52" charset="0"/>
                  <a:cs typeface="Arial" pitchFamily="-52" charset="0"/>
                </a:rPr>
                <a:t>and create </a:t>
              </a:r>
              <a:r>
                <a:rPr lang="en-US" sz="1200" dirty="0" err="1">
                  <a:ea typeface="Arial" pitchFamily="-52" charset="0"/>
                  <a:cs typeface="Arial" pitchFamily="-52" charset="0"/>
                </a:rPr>
                <a:t>pseudogenomes</a:t>
              </a:r>
              <a:r>
                <a:rPr lang="en-US" sz="1200" dirty="0">
                  <a:ea typeface="Arial" pitchFamily="-52" charset="0"/>
                  <a:cs typeface="Arial" pitchFamily="-52" charset="0"/>
                </a:rPr>
                <a:t> *</a:t>
              </a:r>
            </a:p>
          </p:txBody>
        </p:sp>
        <p:grpSp>
          <p:nvGrpSpPr>
            <p:cNvPr id="7" name="Group 6"/>
            <p:cNvGrpSpPr/>
            <p:nvPr/>
          </p:nvGrpSpPr>
          <p:grpSpPr>
            <a:xfrm>
              <a:off x="4727040" y="2823430"/>
              <a:ext cx="1465488" cy="87923"/>
              <a:chOff x="3789471" y="4775200"/>
              <a:chExt cx="2116816" cy="127000"/>
            </a:xfrm>
          </p:grpSpPr>
          <p:cxnSp>
            <p:nvCxnSpPr>
              <p:cNvPr id="128" name="Straight Connector 127"/>
              <p:cNvCxnSpPr/>
              <p:nvPr/>
            </p:nvCxnSpPr>
            <p:spPr bwMode="auto">
              <a:xfrm flipV="1">
                <a:off x="3789471" y="4826768"/>
                <a:ext cx="2116816" cy="19246"/>
              </a:xfrm>
              <a:prstGeom prst="line">
                <a:avLst/>
              </a:prstGeom>
              <a:solidFill>
                <a:schemeClr val="accent1"/>
              </a:solidFill>
              <a:ln w="28575" cap="flat" cmpd="sng" algn="ctr">
                <a:solidFill>
                  <a:srgbClr val="660066"/>
                </a:solidFill>
                <a:prstDash val="solid"/>
                <a:round/>
                <a:headEnd type="none" w="med" len="med"/>
                <a:tailEnd type="none" w="med" len="med"/>
              </a:ln>
              <a:effectLst/>
              <a:extLst/>
            </p:spPr>
          </p:cxnSp>
          <p:cxnSp>
            <p:nvCxnSpPr>
              <p:cNvPr id="129" name="Straight Connector 128"/>
              <p:cNvCxnSpPr/>
              <p:nvPr/>
            </p:nvCxnSpPr>
            <p:spPr bwMode="auto">
              <a:xfrm flipV="1">
                <a:off x="4152900" y="4775200"/>
                <a:ext cx="0" cy="1143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0" name="Straight Connector 129"/>
              <p:cNvCxnSpPr/>
              <p:nvPr/>
            </p:nvCxnSpPr>
            <p:spPr bwMode="auto">
              <a:xfrm flipV="1">
                <a:off x="5067300" y="4775200"/>
                <a:ext cx="0" cy="1143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1" name="Straight Connector 130"/>
              <p:cNvCxnSpPr/>
              <p:nvPr/>
            </p:nvCxnSpPr>
            <p:spPr bwMode="auto">
              <a:xfrm flipV="1">
                <a:off x="4305300" y="4787900"/>
                <a:ext cx="0" cy="1143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2" name="Straight Connector 131"/>
              <p:cNvCxnSpPr/>
              <p:nvPr/>
            </p:nvCxnSpPr>
            <p:spPr bwMode="auto">
              <a:xfrm flipV="1">
                <a:off x="5194300" y="4775200"/>
                <a:ext cx="0" cy="1143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3" name="Straight Connector 132"/>
              <p:cNvCxnSpPr/>
              <p:nvPr/>
            </p:nvCxnSpPr>
            <p:spPr bwMode="auto">
              <a:xfrm flipV="1">
                <a:off x="5524500" y="4775200"/>
                <a:ext cx="0" cy="1143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4" name="Straight Connector 133"/>
              <p:cNvCxnSpPr/>
              <p:nvPr/>
            </p:nvCxnSpPr>
            <p:spPr bwMode="auto">
              <a:xfrm flipV="1">
                <a:off x="4699000" y="4775200"/>
                <a:ext cx="0" cy="1143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cxnSp>
          <p:nvCxnSpPr>
            <p:cNvPr id="135" name="Straight Connector 134"/>
            <p:cNvCxnSpPr>
              <a:cxnSpLocks/>
            </p:cNvCxnSpPr>
            <p:nvPr/>
          </p:nvCxnSpPr>
          <p:spPr bwMode="auto">
            <a:xfrm flipV="1">
              <a:off x="4735832" y="2982224"/>
              <a:ext cx="1465488" cy="13324"/>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52" name="Text Box 79"/>
            <p:cNvSpPr txBox="1">
              <a:spLocks noChangeArrowheads="1"/>
            </p:cNvSpPr>
            <p:nvPr/>
          </p:nvSpPr>
          <p:spPr bwMode="auto">
            <a:xfrm>
              <a:off x="2420083" y="2470872"/>
              <a:ext cx="1582615" cy="220188"/>
            </a:xfrm>
            <a:prstGeom prst="rect">
              <a:avLst/>
            </a:prstGeom>
            <a:noFill/>
            <a:ln w="9525">
              <a:noFill/>
              <a:miter lim="800000"/>
              <a:headEnd/>
              <a:tailEnd/>
            </a:ln>
          </p:spPr>
          <p:txBody>
            <a:bodyPr wrap="square" anchor="ctr">
              <a:prstTxWarp prst="textNoShape">
                <a:avLst/>
              </a:prstTxWarp>
              <a:spAutoFit/>
            </a:bodyPr>
            <a:lstStyle/>
            <a:p>
              <a:pPr algn="ctr"/>
              <a:r>
                <a:rPr lang="en-US" sz="1200" dirty="0">
                  <a:ea typeface="Arial" pitchFamily="-52" charset="0"/>
                  <a:cs typeface="Arial" pitchFamily="-52" charset="0"/>
                </a:rPr>
                <a:t>Create </a:t>
              </a:r>
              <a:r>
                <a:rPr lang="en-US" sz="1200" b="1" dirty="0">
                  <a:ea typeface="Arial" pitchFamily="-52" charset="0"/>
                  <a:cs typeface="Arial" pitchFamily="-52" charset="0"/>
                </a:rPr>
                <a:t>alignment</a:t>
              </a:r>
              <a:endParaRPr lang="en-US" sz="1200" dirty="0">
                <a:ea typeface="Arial" pitchFamily="-52" charset="0"/>
                <a:cs typeface="Arial" pitchFamily="-52" charset="0"/>
              </a:endParaRPr>
            </a:p>
          </p:txBody>
        </p:sp>
        <p:grpSp>
          <p:nvGrpSpPr>
            <p:cNvPr id="8" name="Group 7"/>
            <p:cNvGrpSpPr/>
            <p:nvPr/>
          </p:nvGrpSpPr>
          <p:grpSpPr>
            <a:xfrm>
              <a:off x="2485001" y="2727247"/>
              <a:ext cx="1420982" cy="663955"/>
              <a:chOff x="512871" y="4585468"/>
              <a:chExt cx="2116816" cy="959046"/>
            </a:xfrm>
          </p:grpSpPr>
          <p:cxnSp>
            <p:nvCxnSpPr>
              <p:cNvPr id="137" name="Straight Connector 136"/>
              <p:cNvCxnSpPr/>
              <p:nvPr/>
            </p:nvCxnSpPr>
            <p:spPr bwMode="auto">
              <a:xfrm flipV="1">
                <a:off x="512871" y="45854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8" name="Straight Connector 137"/>
              <p:cNvCxnSpPr/>
              <p:nvPr/>
            </p:nvCxnSpPr>
            <p:spPr bwMode="auto">
              <a:xfrm flipV="1">
                <a:off x="512871" y="47505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41" name="Straight Connector 140"/>
              <p:cNvCxnSpPr/>
              <p:nvPr/>
            </p:nvCxnSpPr>
            <p:spPr bwMode="auto">
              <a:xfrm flipV="1">
                <a:off x="512871" y="49283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42" name="Straight Connector 141"/>
              <p:cNvCxnSpPr/>
              <p:nvPr/>
            </p:nvCxnSpPr>
            <p:spPr bwMode="auto">
              <a:xfrm flipV="1">
                <a:off x="512871" y="50045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43" name="Straight Connector 142"/>
              <p:cNvCxnSpPr/>
              <p:nvPr/>
            </p:nvCxnSpPr>
            <p:spPr bwMode="auto">
              <a:xfrm flipV="1">
                <a:off x="512871" y="48394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0" name="Straight Connector 149"/>
              <p:cNvCxnSpPr/>
              <p:nvPr/>
            </p:nvCxnSpPr>
            <p:spPr bwMode="auto">
              <a:xfrm flipV="1">
                <a:off x="512871" y="46743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3" name="Straight Connector 152"/>
              <p:cNvCxnSpPr/>
              <p:nvPr/>
            </p:nvCxnSpPr>
            <p:spPr bwMode="auto">
              <a:xfrm flipV="1">
                <a:off x="512871" y="5106168"/>
                <a:ext cx="2116816"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4" name="Straight Connector 153"/>
              <p:cNvCxnSpPr/>
              <p:nvPr/>
            </p:nvCxnSpPr>
            <p:spPr bwMode="auto">
              <a:xfrm flipV="1">
                <a:off x="512871" y="5182368"/>
                <a:ext cx="2116816"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5" name="Straight Connector 154"/>
              <p:cNvCxnSpPr/>
              <p:nvPr/>
            </p:nvCxnSpPr>
            <p:spPr bwMode="auto">
              <a:xfrm flipV="1">
                <a:off x="512871" y="5258568"/>
                <a:ext cx="2116816"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6" name="Straight Connector 155"/>
              <p:cNvCxnSpPr/>
              <p:nvPr/>
            </p:nvCxnSpPr>
            <p:spPr bwMode="auto">
              <a:xfrm flipV="1">
                <a:off x="512871" y="5360168"/>
                <a:ext cx="2116816"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7" name="Straight Connector 156"/>
              <p:cNvCxnSpPr/>
              <p:nvPr/>
            </p:nvCxnSpPr>
            <p:spPr bwMode="auto">
              <a:xfrm flipV="1">
                <a:off x="512871" y="5449068"/>
                <a:ext cx="2116816"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8" name="Straight Connector 157"/>
              <p:cNvCxnSpPr/>
              <p:nvPr/>
            </p:nvCxnSpPr>
            <p:spPr bwMode="auto">
              <a:xfrm flipV="1">
                <a:off x="512871" y="5525268"/>
                <a:ext cx="2116816"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pSp>
          <p:nvGrpSpPr>
            <p:cNvPr id="162" name="Group 161"/>
            <p:cNvGrpSpPr/>
            <p:nvPr/>
          </p:nvGrpSpPr>
          <p:grpSpPr>
            <a:xfrm>
              <a:off x="2968578" y="4538462"/>
              <a:ext cx="348320" cy="663955"/>
              <a:chOff x="512869" y="4585468"/>
              <a:chExt cx="2116818" cy="959046"/>
            </a:xfrm>
          </p:grpSpPr>
          <p:cxnSp>
            <p:nvCxnSpPr>
              <p:cNvPr id="163" name="Straight Connector 162"/>
              <p:cNvCxnSpPr/>
              <p:nvPr/>
            </p:nvCxnSpPr>
            <p:spPr bwMode="auto">
              <a:xfrm flipV="1">
                <a:off x="512871" y="45854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4" name="Straight Connector 163"/>
              <p:cNvCxnSpPr/>
              <p:nvPr/>
            </p:nvCxnSpPr>
            <p:spPr bwMode="auto">
              <a:xfrm flipV="1">
                <a:off x="512871" y="47505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5" name="Straight Connector 164"/>
              <p:cNvCxnSpPr/>
              <p:nvPr/>
            </p:nvCxnSpPr>
            <p:spPr bwMode="auto">
              <a:xfrm flipV="1">
                <a:off x="512871" y="49283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6" name="Straight Connector 165"/>
              <p:cNvCxnSpPr/>
              <p:nvPr/>
            </p:nvCxnSpPr>
            <p:spPr bwMode="auto">
              <a:xfrm flipV="1">
                <a:off x="512871" y="50045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7" name="Straight Connector 166"/>
              <p:cNvCxnSpPr/>
              <p:nvPr/>
            </p:nvCxnSpPr>
            <p:spPr bwMode="auto">
              <a:xfrm flipV="1">
                <a:off x="512869" y="4839468"/>
                <a:ext cx="2116818"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70" name="Straight Connector 169"/>
              <p:cNvCxnSpPr/>
              <p:nvPr/>
            </p:nvCxnSpPr>
            <p:spPr bwMode="auto">
              <a:xfrm flipV="1">
                <a:off x="512871" y="4674368"/>
                <a:ext cx="2116816" cy="19246"/>
              </a:xfrm>
              <a:prstGeom prst="line">
                <a:avLst/>
              </a:prstGeom>
              <a:solidFill>
                <a:schemeClr val="accent1"/>
              </a:solidFill>
              <a:ln w="28575" cap="flat" cmpd="sng" algn="ctr">
                <a:solidFill>
                  <a:srgbClr val="FF66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71" name="Straight Connector 170"/>
              <p:cNvCxnSpPr/>
              <p:nvPr/>
            </p:nvCxnSpPr>
            <p:spPr bwMode="auto">
              <a:xfrm flipV="1">
                <a:off x="512871" y="5106168"/>
                <a:ext cx="2116816"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72" name="Straight Connector 171"/>
              <p:cNvCxnSpPr/>
              <p:nvPr/>
            </p:nvCxnSpPr>
            <p:spPr bwMode="auto">
              <a:xfrm flipV="1">
                <a:off x="512871" y="5182368"/>
                <a:ext cx="2116816"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73" name="Straight Connector 172"/>
              <p:cNvCxnSpPr/>
              <p:nvPr/>
            </p:nvCxnSpPr>
            <p:spPr bwMode="auto">
              <a:xfrm flipV="1">
                <a:off x="512871" y="5258568"/>
                <a:ext cx="2116816"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74" name="Straight Connector 173"/>
              <p:cNvCxnSpPr/>
              <p:nvPr/>
            </p:nvCxnSpPr>
            <p:spPr bwMode="auto">
              <a:xfrm flipV="1">
                <a:off x="512871" y="5360168"/>
                <a:ext cx="2116814"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75" name="Straight Connector 174"/>
              <p:cNvCxnSpPr/>
              <p:nvPr/>
            </p:nvCxnSpPr>
            <p:spPr bwMode="auto">
              <a:xfrm flipV="1">
                <a:off x="512870" y="5449068"/>
                <a:ext cx="2116814"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76" name="Straight Connector 175"/>
              <p:cNvCxnSpPr/>
              <p:nvPr/>
            </p:nvCxnSpPr>
            <p:spPr bwMode="auto">
              <a:xfrm flipV="1">
                <a:off x="512869" y="5525268"/>
                <a:ext cx="2116815" cy="19246"/>
              </a:xfrm>
              <a:prstGeom prst="line">
                <a:avLst/>
              </a:prstGeom>
              <a:solidFill>
                <a:schemeClr val="accent1"/>
              </a:solidFill>
              <a:ln w="28575"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cxnSp>
          <p:nvCxnSpPr>
            <p:cNvPr id="177" name="Straight Arrow Connector 176"/>
            <p:cNvCxnSpPr>
              <a:cxnSpLocks/>
            </p:cNvCxnSpPr>
            <p:nvPr/>
          </p:nvCxnSpPr>
          <p:spPr bwMode="auto">
            <a:xfrm>
              <a:off x="3948190" y="4599472"/>
              <a:ext cx="529293" cy="4"/>
            </a:xfrm>
            <a:prstGeom prst="straightConnector1">
              <a:avLst/>
            </a:prstGeom>
            <a:solidFill>
              <a:schemeClr val="accent1"/>
            </a:solidFill>
            <a:ln w="2857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78" name="Rectangle 177"/>
            <p:cNvSpPr/>
            <p:nvPr/>
          </p:nvSpPr>
          <p:spPr>
            <a:xfrm>
              <a:off x="4580730" y="3705775"/>
              <a:ext cx="1503933" cy="360179"/>
            </a:xfrm>
            <a:prstGeom prst="rect">
              <a:avLst/>
            </a:prstGeom>
          </p:spPr>
          <p:txBody>
            <a:bodyPr wrap="square">
              <a:spAutoFit/>
            </a:bodyPr>
            <a:lstStyle/>
            <a:p>
              <a:pPr algn="ctr"/>
              <a:r>
                <a:rPr lang="en-US" sz="1200" b="1" dirty="0">
                  <a:latin typeface="Arial"/>
                  <a:ea typeface="Arial" pitchFamily="-52" charset="0"/>
                  <a:cs typeface="Arial"/>
                </a:rPr>
                <a:t>Construct </a:t>
              </a:r>
              <a:r>
                <a:rPr lang="en-US" sz="1200" dirty="0">
                  <a:latin typeface="Arial"/>
                  <a:ea typeface="Arial" pitchFamily="-52" charset="0"/>
                  <a:cs typeface="Arial"/>
                </a:rPr>
                <a:t>and </a:t>
              </a:r>
              <a:r>
                <a:rPr lang="en-US" sz="1200" b="1" dirty="0">
                  <a:latin typeface="Arial"/>
                  <a:ea typeface="Arial" pitchFamily="-52" charset="0"/>
                  <a:cs typeface="Arial"/>
                </a:rPr>
                <a:t>interpret phylogeny</a:t>
              </a:r>
              <a:endParaRPr lang="en-US" sz="1200" b="1" dirty="0">
                <a:solidFill>
                  <a:srgbClr val="000000"/>
                </a:solidFill>
                <a:latin typeface="Arial"/>
                <a:ea typeface="ＭＳ Ｐゴシック" charset="0"/>
                <a:cs typeface="Arial"/>
              </a:endParaRPr>
            </a:p>
          </p:txBody>
        </p:sp>
        <p:pic>
          <p:nvPicPr>
            <p:cNvPr id="18" name="Picture 17" descr="tree.pdf"/>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741252" y="4054354"/>
              <a:ext cx="1162724" cy="1448569"/>
            </a:xfrm>
            <a:prstGeom prst="rect">
              <a:avLst/>
            </a:prstGeom>
          </p:spPr>
        </p:pic>
      </p:grpSp>
    </p:spTree>
    <p:extLst>
      <p:ext uri="{BB962C8B-B14F-4D97-AF65-F5344CB8AC3E}">
        <p14:creationId xmlns:p14="http://schemas.microsoft.com/office/powerpoint/2010/main" val="412750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FE4ED-0F37-9049-AE2A-D3F2A474B4E9}"/>
              </a:ext>
            </a:extLst>
          </p:cNvPr>
          <p:cNvSpPr txBox="1"/>
          <p:nvPr/>
        </p:nvSpPr>
        <p:spPr>
          <a:xfrm>
            <a:off x="2362796" y="414340"/>
            <a:ext cx="5103961" cy="646331"/>
          </a:xfrm>
          <a:prstGeom prst="rect">
            <a:avLst/>
          </a:prstGeom>
          <a:noFill/>
        </p:spPr>
        <p:txBody>
          <a:bodyPr wrap="none" rtlCol="0">
            <a:spAutoFit/>
          </a:bodyPr>
          <a:lstStyle/>
          <a:p>
            <a:r>
              <a:rPr lang="en-US" sz="3600" dirty="0"/>
              <a:t>Gene presence / absence</a:t>
            </a:r>
          </a:p>
        </p:txBody>
      </p:sp>
      <p:pic>
        <p:nvPicPr>
          <p:cNvPr id="5" name="Picture 4">
            <a:extLst>
              <a:ext uri="{FF2B5EF4-FFF2-40B4-BE49-F238E27FC236}">
                <a16:creationId xmlns:a16="http://schemas.microsoft.com/office/drawing/2014/main" id="{202BF91E-DC9F-2A4D-BEFA-CA87AA379233}"/>
              </a:ext>
            </a:extLst>
          </p:cNvPr>
          <p:cNvPicPr>
            <a:picLocks noChangeAspect="1"/>
          </p:cNvPicPr>
          <p:nvPr/>
        </p:nvPicPr>
        <p:blipFill>
          <a:blip r:embed="rId2"/>
          <a:stretch>
            <a:fillRect/>
          </a:stretch>
        </p:blipFill>
        <p:spPr>
          <a:xfrm>
            <a:off x="0" y="1435177"/>
            <a:ext cx="9144000" cy="4673445"/>
          </a:xfrm>
          <a:prstGeom prst="rect">
            <a:avLst/>
          </a:prstGeom>
        </p:spPr>
      </p:pic>
    </p:spTree>
    <p:extLst>
      <p:ext uri="{BB962C8B-B14F-4D97-AF65-F5344CB8AC3E}">
        <p14:creationId xmlns:p14="http://schemas.microsoft.com/office/powerpoint/2010/main" val="12036218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3452</TotalTime>
  <Words>1079</Words>
  <Application>Microsoft Macintosh PowerPoint</Application>
  <PresentationFormat>On-screen Show (4:3)</PresentationFormat>
  <Paragraphs>164</Paragraphs>
  <Slides>20</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ＭＳ Ｐゴシック</vt:lpstr>
      <vt:lpstr>ヒラギノ角ゴ Pro W3</vt:lpstr>
      <vt:lpstr>Arial</vt:lpstr>
      <vt:lpstr>Calibri</vt:lpstr>
      <vt:lpstr>Courier</vt:lpstr>
      <vt:lpstr>Helvetica</vt:lpstr>
      <vt:lpstr>Times New Roman</vt:lpstr>
      <vt:lpstr>Office Theme</vt:lpstr>
      <vt:lpstr>Module 4  Mapping short reads</vt:lpstr>
      <vt:lpstr>PowerPoint Presentation</vt:lpstr>
      <vt:lpstr>PowerPoint Presentation</vt:lpstr>
      <vt:lpstr>Illumina Sequencing Reads</vt:lpstr>
      <vt:lpstr>Mapping Illumina sequence data</vt:lpstr>
      <vt:lpstr>Resequencing and mapping </vt:lpstr>
      <vt:lpstr>What can you can do with mapping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You must think carefully about what reference genome you want to use!   You won’t find things in your sample that are not in the reference!</vt:lpstr>
      <vt:lpstr>PowerPoint Presentation</vt:lpstr>
      <vt:lpstr>PowerPoint Presentation</vt:lpstr>
      <vt:lpstr>The Swedish story</vt:lpstr>
      <vt:lpstr>PowerPoint Presentation</vt:lpstr>
    </vt:vector>
  </TitlesOfParts>
  <Company>Sanger Institute</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Nick  Thomson</dc:creator>
  <cp:lastModifiedBy>Stephen Doyle</cp:lastModifiedBy>
  <cp:revision>65</cp:revision>
  <dcterms:created xsi:type="dcterms:W3CDTF">2011-11-22T08:25:23Z</dcterms:created>
  <dcterms:modified xsi:type="dcterms:W3CDTF">2020-04-08T10:08:22Z</dcterms:modified>
</cp:coreProperties>
</file>

<file path=docProps/thumbnail.jpeg>
</file>